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16"/>
  </p:notesMasterIdLst>
  <p:sldIdLst>
    <p:sldId id="256" r:id="rId2"/>
    <p:sldId id="302" r:id="rId3"/>
    <p:sldId id="299" r:id="rId4"/>
    <p:sldId id="298" r:id="rId5"/>
    <p:sldId id="261" r:id="rId6"/>
    <p:sldId id="262" r:id="rId7"/>
    <p:sldId id="264" r:id="rId8"/>
    <p:sldId id="266" r:id="rId9"/>
    <p:sldId id="268" r:id="rId10"/>
    <p:sldId id="273" r:id="rId11"/>
    <p:sldId id="263" r:id="rId12"/>
    <p:sldId id="270" r:id="rId13"/>
    <p:sldId id="265" r:id="rId14"/>
    <p:sldId id="267" r:id="rId1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21" autoAdjust="0"/>
    <p:restoredTop sz="63970" autoAdjust="0"/>
  </p:normalViewPr>
  <p:slideViewPr>
    <p:cSldViewPr snapToGrid="0">
      <p:cViewPr varScale="1">
        <p:scale>
          <a:sx n="82" d="100"/>
          <a:sy n="82" d="100"/>
        </p:scale>
        <p:origin x="142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0DC61B-9F39-4441-9844-0B81A9987CC1}" type="datetimeFigureOut">
              <a:rPr lang="en-US" smtClean="0"/>
              <a:t>10/9/2018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8A5911-7EFB-4F7E-8A1D-1B4CF2102681}" type="slidenum">
              <a:rPr lang="en-US" smtClean="0"/>
              <a:t>‹#›</a:t>
            </a:fld>
            <a:endParaRPr lang="en-US"/>
          </a:p>
        </p:txBody>
      </p:sp>
    </p:spTree>
    <p:extLst>
      <p:ext uri="{BB962C8B-B14F-4D97-AF65-F5344CB8AC3E}">
        <p14:creationId xmlns:p14="http://schemas.microsoft.com/office/powerpoint/2010/main" val="31232857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86421" y="4416427"/>
            <a:ext cx="5485158" cy="4183063"/>
          </a:xfrm>
          <a:prstGeom prst="rect">
            <a:avLst/>
          </a:prstGeom>
        </p:spPr>
        <p:txBody>
          <a:bodyPr lIns="93177" tIns="46589" rIns="93177" bIns="46589">
            <a:normAutofit/>
          </a:bodyPr>
          <a:lstStyle/>
          <a:p>
            <a:endParaRPr/>
          </a:p>
        </p:txBody>
      </p:sp>
    </p:spTree>
    <p:extLst>
      <p:ext uri="{BB962C8B-B14F-4D97-AF65-F5344CB8AC3E}">
        <p14:creationId xmlns:p14="http://schemas.microsoft.com/office/powerpoint/2010/main" val="1445008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86421" y="4416427"/>
            <a:ext cx="5485158" cy="4183063"/>
          </a:xfrm>
          <a:prstGeom prst="rect">
            <a:avLst/>
          </a:prstGeom>
        </p:spPr>
        <p:txBody>
          <a:bodyPr lIns="93177" tIns="46589" rIns="93177" bIns="46589">
            <a:normAutofit/>
          </a:bodyPr>
          <a:lstStyle/>
          <a:p>
            <a:endParaRPr/>
          </a:p>
        </p:txBody>
      </p:sp>
    </p:spTree>
    <p:extLst>
      <p:ext uri="{BB962C8B-B14F-4D97-AF65-F5344CB8AC3E}">
        <p14:creationId xmlns:p14="http://schemas.microsoft.com/office/powerpoint/2010/main" val="25557482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86421" y="4416427"/>
            <a:ext cx="5485158" cy="4183063"/>
          </a:xfrm>
          <a:prstGeom prst="rect">
            <a:avLst/>
          </a:prstGeom>
        </p:spPr>
        <p:txBody>
          <a:bodyPr lIns="93177" tIns="46589" rIns="93177" bIns="46589">
            <a:normAutofit/>
          </a:bodyPr>
          <a:lstStyle/>
          <a:p>
            <a:endParaRPr dirty="0"/>
          </a:p>
        </p:txBody>
      </p:sp>
    </p:spTree>
    <p:extLst>
      <p:ext uri="{BB962C8B-B14F-4D97-AF65-F5344CB8AC3E}">
        <p14:creationId xmlns:p14="http://schemas.microsoft.com/office/powerpoint/2010/main" val="1675290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6"/>
            <a:ext cx="5486400" cy="4183063"/>
          </a:xfrm>
          <a:prstGeom prst="rect">
            <a:avLst/>
          </a:prstGeom>
        </p:spPr>
        <p:txBody>
          <a:bodyPr/>
          <a:lstStyle/>
          <a:p>
            <a:endParaRPr lang="en-US" dirty="0"/>
          </a:p>
        </p:txBody>
      </p:sp>
    </p:spTree>
    <p:extLst>
      <p:ext uri="{BB962C8B-B14F-4D97-AF65-F5344CB8AC3E}">
        <p14:creationId xmlns:p14="http://schemas.microsoft.com/office/powerpoint/2010/main" val="3582999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86421" y="4416427"/>
            <a:ext cx="5485158" cy="4183063"/>
          </a:xfrm>
          <a:prstGeom prst="rect">
            <a:avLst/>
          </a:prstGeom>
        </p:spPr>
        <p:txBody>
          <a:bodyPr lIns="93177" tIns="46589" rIns="93177" bIns="46589">
            <a:normAutofit/>
          </a:bodyPr>
          <a:lstStyle/>
          <a:p>
            <a:endParaRPr dirty="0"/>
          </a:p>
        </p:txBody>
      </p:sp>
    </p:spTree>
    <p:extLst>
      <p:ext uri="{BB962C8B-B14F-4D97-AF65-F5344CB8AC3E}">
        <p14:creationId xmlns:p14="http://schemas.microsoft.com/office/powerpoint/2010/main" val="2606641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6"/>
            <a:ext cx="5486400" cy="4183063"/>
          </a:xfrm>
          <a:prstGeom prst="rect">
            <a:avLst/>
          </a:prstGeom>
        </p:spPr>
        <p:txBody>
          <a:bodyPr/>
          <a:lstStyle/>
          <a:p>
            <a:r>
              <a:rPr lang="en-US" sz="1200" b="0" i="0" u="none" strike="noStrike" kern="1200" baseline="0" dirty="0" smtClean="0">
                <a:solidFill>
                  <a:schemeClr val="tx1"/>
                </a:solidFill>
                <a:latin typeface="+mn-lt"/>
                <a:ea typeface="+mn-ea"/>
                <a:cs typeface="+mn-cs"/>
              </a:rPr>
              <a:t>Award criteria and the application process are on the NEAFCS Web Site at neafcs.org.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Select and click on the Awards category on the home page, and you will get the main page for Awards and Recognition.  Go to the Awards Manual.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Review the General Eligibility Requirements on pages 3 – 5 of the Awards Manual. These requirements apply to all awards categories.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Next, select the award you are interested in applying for to obtain more information about what is needed to successfully submit your application.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Make sure you carefully follow the specific guidelines and criteria, i.e., years of service, etc. These are different for each award and individuals who do not follow the guidelines will be disqualified.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How do I know which Awards category works best for my program?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Not all programs fit in all categories. Try to find the right award for your program.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you have questions, please contact your affiliate Vice President for Awards and Recognition.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Do all awards need a letter of recommendation?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No. Requirements for some awards have changed so check the Awards Manual carefully to see if your award application requires a letter of recommendation. </a:t>
            </a:r>
          </a:p>
          <a:p>
            <a:pPr marL="171450" indent="-171450">
              <a:buFont typeface="Arial" panose="020B0604020202020204" pitchFamily="34" charset="0"/>
              <a:buChar char="•"/>
            </a:pPr>
            <a:r>
              <a:rPr lang="en-US" sz="1200" b="0" i="0" u="none" strike="noStrike" kern="1200" baseline="0" dirty="0" smtClean="0">
                <a:solidFill>
                  <a:schemeClr val="tx1"/>
                </a:solidFill>
                <a:latin typeface="+mn-lt"/>
                <a:ea typeface="+mn-ea"/>
                <a:cs typeface="+mn-cs"/>
              </a:rPr>
              <a:t>If your letter of recommendation is going directly to the Awards chair in your state, it might be a good idea for you to check and see if it has been received, so that your award is not disqualified. </a:t>
            </a:r>
          </a:p>
        </p:txBody>
      </p:sp>
    </p:spTree>
    <p:extLst>
      <p:ext uri="{BB962C8B-B14F-4D97-AF65-F5344CB8AC3E}">
        <p14:creationId xmlns:p14="http://schemas.microsoft.com/office/powerpoint/2010/main" val="160092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6421" y="4416427"/>
            <a:ext cx="5485158" cy="4183063"/>
          </a:xfrm>
          <a:prstGeom prst="rect">
            <a:avLst/>
          </a:prstGeom>
        </p:spPr>
        <p:txBody>
          <a:bodyPr/>
          <a:lstStyle/>
          <a:p>
            <a:endParaRPr lang="en-US" dirty="0"/>
          </a:p>
        </p:txBody>
      </p:sp>
    </p:spTree>
    <p:extLst>
      <p:ext uri="{BB962C8B-B14F-4D97-AF65-F5344CB8AC3E}">
        <p14:creationId xmlns:p14="http://schemas.microsoft.com/office/powerpoint/2010/main" val="3445126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04900" y="696913"/>
            <a:ext cx="4648200" cy="3486150"/>
          </a:xfrm>
          <a:prstGeom prst="rect">
            <a:avLst/>
          </a:prstGeom>
          <a:noFill/>
          <a:ln w="12700">
            <a:solidFill>
              <a:prstClr val="black"/>
            </a:solidFill>
          </a:ln>
        </p:spPr>
      </p:sp>
      <p:sp>
        <p:nvSpPr>
          <p:cNvPr id="3" name="Notes Placeholder 2"/>
          <p:cNvSpPr>
            <a:spLocks noGrp="1"/>
          </p:cNvSpPr>
          <p:nvPr>
            <p:ph type="body" idx="1"/>
          </p:nvPr>
        </p:nvSpPr>
        <p:spPr>
          <a:xfrm>
            <a:off x="685800" y="4416426"/>
            <a:ext cx="5486400" cy="4183063"/>
          </a:xfrm>
          <a:prstGeom prst="rect">
            <a:avLst/>
          </a:prstGeom>
        </p:spPr>
        <p:txBody>
          <a:bodyPr/>
          <a:lstStyle/>
          <a:p>
            <a:endParaRPr lang="en-US" dirty="0"/>
          </a:p>
        </p:txBody>
      </p:sp>
    </p:spTree>
    <p:extLst>
      <p:ext uri="{BB962C8B-B14F-4D97-AF65-F5344CB8AC3E}">
        <p14:creationId xmlns:p14="http://schemas.microsoft.com/office/powerpoint/2010/main" val="442517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a:xfrm>
            <a:off x="686421" y="4416427"/>
            <a:ext cx="5485158" cy="4183063"/>
          </a:xfrm>
          <a:prstGeom prst="rect">
            <a:avLst/>
          </a:prstGeom>
        </p:spPr>
        <p:txBody>
          <a:bodyPr lIns="93177" tIns="46589" rIns="93177" bIns="46589">
            <a:normAutofit/>
          </a:bodyPr>
          <a:lstStyle/>
          <a:p>
            <a:endParaRPr dirty="0"/>
          </a:p>
        </p:txBody>
      </p:sp>
    </p:spTree>
    <p:extLst>
      <p:ext uri="{BB962C8B-B14F-4D97-AF65-F5344CB8AC3E}">
        <p14:creationId xmlns:p14="http://schemas.microsoft.com/office/powerpoint/2010/main" val="40444925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9B1982B-935B-471D-B85A-45E8014B7812}" type="slidenum">
              <a:rPr lang="en-US" altLang="en-US" smtClean="0"/>
              <a:pPr/>
              <a:t>‹#›</a:t>
            </a:fld>
            <a:endParaRPr lang="en-US" altLang="en-US"/>
          </a:p>
        </p:txBody>
      </p:sp>
    </p:spTree>
    <p:extLst>
      <p:ext uri="{BB962C8B-B14F-4D97-AF65-F5344CB8AC3E}">
        <p14:creationId xmlns:p14="http://schemas.microsoft.com/office/powerpoint/2010/main" val="2490287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3287D959-DFDF-4EA6-B8CA-67EC13BF7FC7}" type="slidenum">
              <a:rPr lang="en-US" altLang="en-US" smtClean="0"/>
              <a:pPr/>
              <a:t>‹#›</a:t>
            </a:fld>
            <a:endParaRPr lang="en-US" altLang="en-US"/>
          </a:p>
        </p:txBody>
      </p:sp>
    </p:spTree>
    <p:extLst>
      <p:ext uri="{BB962C8B-B14F-4D97-AF65-F5344CB8AC3E}">
        <p14:creationId xmlns:p14="http://schemas.microsoft.com/office/powerpoint/2010/main" val="298744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87D959-DFDF-4EA6-B8CA-67EC13BF7FC7}" type="slidenum">
              <a:rPr lang="en-US" altLang="en-US" smtClean="0"/>
              <a:pPr/>
              <a:t>‹#›</a:t>
            </a:fld>
            <a:endParaRPr lang="en-US" altLang="en-US"/>
          </a:p>
        </p:txBody>
      </p:sp>
    </p:spTree>
    <p:extLst>
      <p:ext uri="{BB962C8B-B14F-4D97-AF65-F5344CB8AC3E}">
        <p14:creationId xmlns:p14="http://schemas.microsoft.com/office/powerpoint/2010/main" val="86136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87D959-DFDF-4EA6-B8CA-67EC13BF7FC7}" type="slidenum">
              <a:rPr lang="en-US" altLang="en-US" smtClean="0"/>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3886383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87D959-DFDF-4EA6-B8CA-67EC13BF7FC7}" type="slidenum">
              <a:rPr lang="en-US" altLang="en-US" smtClean="0"/>
              <a:pPr/>
              <a:t>‹#›</a:t>
            </a:fld>
            <a:endParaRPr lang="en-US" altLang="en-US"/>
          </a:p>
        </p:txBody>
      </p:sp>
    </p:spTree>
    <p:extLst>
      <p:ext uri="{BB962C8B-B14F-4D97-AF65-F5344CB8AC3E}">
        <p14:creationId xmlns:p14="http://schemas.microsoft.com/office/powerpoint/2010/main" val="2615151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87D959-DFDF-4EA6-B8CA-67EC13BF7FC7}" type="slidenum">
              <a:rPr lang="en-US" altLang="en-US" smtClean="0"/>
              <a:pPr/>
              <a:t>‹#›</a:t>
            </a:fld>
            <a:endParaRPr lang="en-US" altLang="en-US"/>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717191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287D959-DFDF-4EA6-B8CA-67EC13BF7FC7}" type="slidenum">
              <a:rPr lang="en-US" altLang="en-US" smtClean="0"/>
              <a:pPr/>
              <a:t>‹#›</a:t>
            </a:fld>
            <a:endParaRPr lang="en-US" altLang="en-US"/>
          </a:p>
        </p:txBody>
      </p:sp>
    </p:spTree>
    <p:extLst>
      <p:ext uri="{BB962C8B-B14F-4D97-AF65-F5344CB8AC3E}">
        <p14:creationId xmlns:p14="http://schemas.microsoft.com/office/powerpoint/2010/main" val="21085281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E327457-22A4-4880-AA0F-086DD53E4664}" type="slidenum">
              <a:rPr lang="en-US" altLang="en-US" smtClean="0"/>
              <a:pPr/>
              <a:t>‹#›</a:t>
            </a:fld>
            <a:endParaRPr lang="en-US" altLang="en-US"/>
          </a:p>
        </p:txBody>
      </p:sp>
    </p:spTree>
    <p:extLst>
      <p:ext uri="{BB962C8B-B14F-4D97-AF65-F5344CB8AC3E}">
        <p14:creationId xmlns:p14="http://schemas.microsoft.com/office/powerpoint/2010/main" val="22733035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F9BCF273-B93A-49F5-86C8-0FF45F346A5A}" type="slidenum">
              <a:rPr lang="en-US" altLang="en-US" smtClean="0"/>
              <a:pPr/>
              <a:t>‹#›</a:t>
            </a:fld>
            <a:endParaRPr lang="en-US" altLang="en-US"/>
          </a:p>
        </p:txBody>
      </p:sp>
    </p:spTree>
    <p:extLst>
      <p:ext uri="{BB962C8B-B14F-4D97-AF65-F5344CB8AC3E}">
        <p14:creationId xmlns:p14="http://schemas.microsoft.com/office/powerpoint/2010/main" val="54763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11A5448D-4A10-4CBD-B6F0-7B81541439E2}" type="slidenum">
              <a:rPr lang="en-US" altLang="en-US" smtClean="0"/>
              <a:pPr/>
              <a:t>‹#›</a:t>
            </a:fld>
            <a:endParaRPr lang="en-US" altLang="en-US"/>
          </a:p>
        </p:txBody>
      </p:sp>
    </p:spTree>
    <p:extLst>
      <p:ext uri="{BB962C8B-B14F-4D97-AF65-F5344CB8AC3E}">
        <p14:creationId xmlns:p14="http://schemas.microsoft.com/office/powerpoint/2010/main" val="24862882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35CBF9EC-0010-412A-BBB8-F02CE7AF7FE3}" type="slidenum">
              <a:rPr lang="en-US" altLang="en-US" smtClean="0"/>
              <a:pPr/>
              <a:t>‹#›</a:t>
            </a:fld>
            <a:endParaRPr lang="en-US" altLang="en-US"/>
          </a:p>
        </p:txBody>
      </p:sp>
    </p:spTree>
    <p:extLst>
      <p:ext uri="{BB962C8B-B14F-4D97-AF65-F5344CB8AC3E}">
        <p14:creationId xmlns:p14="http://schemas.microsoft.com/office/powerpoint/2010/main" val="973981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3287D959-DFDF-4EA6-B8CA-67EC13BF7FC7}" type="slidenum">
              <a:rPr lang="en-US" altLang="en-US" smtClean="0"/>
              <a:pPr/>
              <a:t>‹#›</a:t>
            </a:fld>
            <a:endParaRPr lang="en-US" altLang="en-US"/>
          </a:p>
        </p:txBody>
      </p:sp>
    </p:spTree>
    <p:extLst>
      <p:ext uri="{BB962C8B-B14F-4D97-AF65-F5344CB8AC3E}">
        <p14:creationId xmlns:p14="http://schemas.microsoft.com/office/powerpoint/2010/main" val="3339898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B41563A-78E7-41EF-B0D6-A1C2C24B8042}" type="slidenum">
              <a:rPr lang="en-US" altLang="en-US" smtClean="0"/>
              <a:pPr/>
              <a:t>‹#›</a:t>
            </a:fld>
            <a:endParaRPr lang="en-US" altLang="en-US"/>
          </a:p>
        </p:txBody>
      </p:sp>
    </p:spTree>
    <p:extLst>
      <p:ext uri="{BB962C8B-B14F-4D97-AF65-F5344CB8AC3E}">
        <p14:creationId xmlns:p14="http://schemas.microsoft.com/office/powerpoint/2010/main" val="111981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1C31B876-4497-40F6-ADC3-5AD9D6F6275D}" type="slidenum">
              <a:rPr lang="en-US" altLang="en-US" smtClean="0"/>
              <a:pPr/>
              <a:t>‹#›</a:t>
            </a:fld>
            <a:endParaRPr lang="en-US" altLang="en-US"/>
          </a:p>
        </p:txBody>
      </p:sp>
    </p:spTree>
    <p:extLst>
      <p:ext uri="{BB962C8B-B14F-4D97-AF65-F5344CB8AC3E}">
        <p14:creationId xmlns:p14="http://schemas.microsoft.com/office/powerpoint/2010/main" val="2101637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26E69A7D-80C2-428B-BC37-DF916874935D}" type="slidenum">
              <a:rPr lang="en-US" altLang="en-US" smtClean="0"/>
              <a:pPr/>
              <a:t>‹#›</a:t>
            </a:fld>
            <a:endParaRPr lang="en-US" altLang="en-US"/>
          </a:p>
        </p:txBody>
      </p:sp>
    </p:spTree>
    <p:extLst>
      <p:ext uri="{BB962C8B-B14F-4D97-AF65-F5344CB8AC3E}">
        <p14:creationId xmlns:p14="http://schemas.microsoft.com/office/powerpoint/2010/main" val="1649315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E7B18A3D-6850-4132-BF36-DD8458E4E649}" type="slidenum">
              <a:rPr lang="en-US" altLang="en-US" smtClean="0"/>
              <a:pPr/>
              <a:t>‹#›</a:t>
            </a:fld>
            <a:endParaRPr lang="en-US" altLang="en-US"/>
          </a:p>
        </p:txBody>
      </p:sp>
    </p:spTree>
    <p:extLst>
      <p:ext uri="{BB962C8B-B14F-4D97-AF65-F5344CB8AC3E}">
        <p14:creationId xmlns:p14="http://schemas.microsoft.com/office/powerpoint/2010/main" val="172291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n-US" smtClean="0"/>
              <a:t>Click to edit Master title style</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a:xfrm>
            <a:off x="533400" y="6172200"/>
            <a:ext cx="5811724" cy="365125"/>
          </a:xfrm>
        </p:spPr>
        <p:txBody>
          <a:bodyPr/>
          <a:lstStyle/>
          <a:p>
            <a:endParaRPr lang="en-US" altLang="en-US"/>
          </a:p>
        </p:txBody>
      </p:sp>
      <p:sp>
        <p:nvSpPr>
          <p:cNvPr id="7" name="Slide Number Placeholder 6"/>
          <p:cNvSpPr>
            <a:spLocks noGrp="1"/>
          </p:cNvSpPr>
          <p:nvPr>
            <p:ph type="sldNum" sz="quarter" idx="12"/>
          </p:nvPr>
        </p:nvSpPr>
        <p:spPr/>
        <p:txBody>
          <a:bodyPr/>
          <a:lstStyle/>
          <a:p>
            <a:fld id="{3287D959-DFDF-4EA6-B8CA-67EC13BF7FC7}" type="slidenum">
              <a:rPr lang="en-US" altLang="en-US" smtClean="0"/>
              <a:pPr/>
              <a:t>‹#›</a:t>
            </a:fld>
            <a:endParaRPr lang="en-US" altLang="en-US"/>
          </a:p>
        </p:txBody>
      </p:sp>
    </p:spTree>
    <p:extLst>
      <p:ext uri="{BB962C8B-B14F-4D97-AF65-F5344CB8AC3E}">
        <p14:creationId xmlns:p14="http://schemas.microsoft.com/office/powerpoint/2010/main" val="3757200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endParaRPr lang="en-US" altLang="en-US"/>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US" altLang="en-US"/>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3287D959-DFDF-4EA6-B8CA-67EC13BF7FC7}" type="slidenum">
              <a:rPr lang="en-US" altLang="en-US" smtClean="0"/>
              <a:pPr/>
              <a:t>‹#›</a:t>
            </a:fld>
            <a:endParaRPr lang="en-US" altLang="en-US"/>
          </a:p>
        </p:txBody>
      </p:sp>
    </p:spTree>
    <p:extLst>
      <p:ext uri="{BB962C8B-B14F-4D97-AF65-F5344CB8AC3E}">
        <p14:creationId xmlns:p14="http://schemas.microsoft.com/office/powerpoint/2010/main" val="842798126"/>
      </p:ext>
    </p:extLst>
  </p:cSld>
  <p:clrMap bg1="dk1" tx1="lt1" bg2="dk2" tx2="lt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Lst>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2.jpe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34719" y="4969499"/>
            <a:ext cx="7418111" cy="904829"/>
          </a:xfrm>
          <a:solidFill>
            <a:schemeClr val="tx1"/>
          </a:solidFill>
          <a:ln w="19050">
            <a:solidFill>
              <a:schemeClr val="bg1"/>
            </a:solidFill>
          </a:ln>
        </p:spPr>
        <p:txBody>
          <a:bodyPr>
            <a:normAutofit/>
          </a:bodyPr>
          <a:lstStyle/>
          <a:p>
            <a:pPr lvl="0" algn="ctr"/>
            <a:r>
              <a:rPr lang="en-US" dirty="0" smtClean="0">
                <a:solidFill>
                  <a:prstClr val="black"/>
                </a:solidFill>
                <a:latin typeface="Cambria Math" panose="02040503050406030204" pitchFamily="18" charset="0"/>
                <a:ea typeface="Cambria Math" panose="02040503050406030204" pitchFamily="18" charset="0"/>
              </a:rPr>
              <a:t>2018 NEAFCS Annual Conference</a:t>
            </a:r>
            <a:endParaRPr lang="en-US" dirty="0">
              <a:solidFill>
                <a:prstClr val="black"/>
              </a:solidFill>
              <a:latin typeface="Cambria Math" panose="02040503050406030204" pitchFamily="18" charset="0"/>
              <a:ea typeface="Cambria Math" panose="02040503050406030204" pitchFamily="18" charset="0"/>
            </a:endParaRPr>
          </a:p>
          <a:p>
            <a:pPr lvl="0" algn="ctr"/>
            <a:r>
              <a:rPr lang="en-US" dirty="0" smtClean="0">
                <a:solidFill>
                  <a:prstClr val="black"/>
                </a:solidFill>
                <a:latin typeface="Cambria Math" panose="02040503050406030204" pitchFamily="18" charset="0"/>
                <a:ea typeface="Cambria Math" panose="02040503050406030204" pitchFamily="18" charset="0"/>
              </a:rPr>
              <a:t>Awards </a:t>
            </a:r>
            <a:r>
              <a:rPr lang="en-US" dirty="0">
                <a:solidFill>
                  <a:prstClr val="black"/>
                </a:solidFill>
                <a:latin typeface="Cambria Math" panose="02040503050406030204" pitchFamily="18" charset="0"/>
                <a:ea typeface="Cambria Math" panose="02040503050406030204" pitchFamily="18" charset="0"/>
              </a:rPr>
              <a:t>and </a:t>
            </a:r>
            <a:r>
              <a:rPr lang="en-US" dirty="0" smtClean="0">
                <a:solidFill>
                  <a:prstClr val="black"/>
                </a:solidFill>
                <a:latin typeface="Cambria Math" panose="02040503050406030204" pitchFamily="18" charset="0"/>
                <a:ea typeface="Cambria Math" panose="02040503050406030204" pitchFamily="18" charset="0"/>
              </a:rPr>
              <a:t>Recognition Training Subcommittee Presentation</a:t>
            </a:r>
          </a:p>
          <a:p>
            <a:pPr algn="ctr"/>
            <a:endParaRPr lang="en-US" sz="2400" dirty="0"/>
          </a:p>
        </p:txBody>
      </p:sp>
      <p:sp>
        <p:nvSpPr>
          <p:cNvPr id="5" name="Rectangle 4"/>
          <p:cNvSpPr/>
          <p:nvPr/>
        </p:nvSpPr>
        <p:spPr>
          <a:xfrm>
            <a:off x="734719" y="2388596"/>
            <a:ext cx="5630985" cy="1631216"/>
          </a:xfrm>
          <a:prstGeom prst="rect">
            <a:avLst/>
          </a:prstGeom>
          <a:blipFill>
            <a:blip r:embed="rId3"/>
            <a:tile tx="0" ty="0" sx="100000" sy="100000" flip="none" algn="tl"/>
          </a:blipFill>
          <a:ln w="25400" cmpd="sng">
            <a:solidFill>
              <a:schemeClr val="bg1"/>
            </a:solidFill>
          </a:ln>
        </p:spPr>
        <p:txBody>
          <a:bodyPr wrap="square">
            <a:spAutoFit/>
          </a:bodyPr>
          <a:lstStyle/>
          <a:p>
            <a:pPr algn="ctr"/>
            <a:r>
              <a:rPr lang="en-US" sz="100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Nailed It!</a:t>
            </a:r>
            <a:endParaRPr lang="en-US" sz="100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pic>
        <p:nvPicPr>
          <p:cNvPr id="3" name="Picture 2" descr="https://neafcs.memberclicks.net/assets/images/NEAFCSLogos/neafcs-logo-blu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3226" y="355743"/>
            <a:ext cx="1516876" cy="13741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1240" t="4340" r="23018" b="54827"/>
          <a:stretch/>
        </p:blipFill>
        <p:spPr>
          <a:xfrm>
            <a:off x="45710" y="2645262"/>
            <a:ext cx="9069714" cy="3161869"/>
          </a:xfrm>
          <a:prstGeom prst="rect">
            <a:avLst/>
          </a:prstGeom>
        </p:spPr>
      </p:pic>
      <p:sp>
        <p:nvSpPr>
          <p:cNvPr id="7" name="Right Arrow 6"/>
          <p:cNvSpPr/>
          <p:nvPr/>
        </p:nvSpPr>
        <p:spPr>
          <a:xfrm rot="2827158">
            <a:off x="2002290" y="4300230"/>
            <a:ext cx="927463" cy="404949"/>
          </a:xfrm>
          <a:prstGeom prst="rightArrow">
            <a:avLst/>
          </a:prstGeom>
          <a:solidFill>
            <a:srgbClr val="FFFF00"/>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80158" y="5345466"/>
            <a:ext cx="2600392" cy="461665"/>
          </a:xfrm>
          <a:prstGeom prst="rect">
            <a:avLst/>
          </a:prstGeom>
        </p:spPr>
        <p:txBody>
          <a:bodyPr wrap="none">
            <a:spAutoFit/>
          </a:bodyPr>
          <a:lstStyle/>
          <a:p>
            <a:r>
              <a:rPr lang="en-US" b="1" dirty="0" smtClean="0">
                <a:solidFill>
                  <a:srgbClr val="00B050"/>
                </a:solidFill>
                <a:latin typeface="Century Gothic" panose="020B0502020202020204" pitchFamily="34" charset="0"/>
              </a:rPr>
              <a:t>www.neafcs.org</a:t>
            </a:r>
            <a:endParaRPr lang="en-US" dirty="0">
              <a:solidFill>
                <a:srgbClr val="00B050"/>
              </a:solidFill>
            </a:endParaRPr>
          </a:p>
        </p:txBody>
      </p:sp>
      <p:sp>
        <p:nvSpPr>
          <p:cNvPr id="10" name="Rectangle 9"/>
          <p:cNvSpPr/>
          <p:nvPr/>
        </p:nvSpPr>
        <p:spPr>
          <a:xfrm>
            <a:off x="168346" y="709894"/>
            <a:ext cx="5778020" cy="1092607"/>
          </a:xfrm>
          <a:prstGeom prst="rect">
            <a:avLst/>
          </a:prstGeom>
          <a:blipFill>
            <a:blip r:embed="rId4"/>
            <a:tile tx="0" ty="0" sx="100000" sy="100000" flip="none" algn="tl"/>
          </a:blipFill>
          <a:ln w="25400" cmpd="sng">
            <a:solidFill>
              <a:schemeClr val="bg1"/>
            </a:solidFill>
          </a:ln>
        </p:spPr>
        <p:txBody>
          <a:bodyPr wrap="square">
            <a:spAutoFit/>
          </a:bodyPr>
          <a:lstStyle/>
          <a:p>
            <a:pPr algn="ctr"/>
            <a:r>
              <a:rPr lang="en-US" sz="65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Guidelines</a:t>
            </a:r>
            <a:endParaRPr lang="en-US" sz="65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Tree>
    <p:extLst>
      <p:ext uri="{BB962C8B-B14F-4D97-AF65-F5344CB8AC3E}">
        <p14:creationId xmlns:p14="http://schemas.microsoft.com/office/powerpoint/2010/main" val="2286694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srcRect b="29529"/>
          <a:stretch/>
        </p:blipFill>
        <p:spPr>
          <a:xfrm>
            <a:off x="158585" y="2263014"/>
            <a:ext cx="8850096" cy="4276331"/>
          </a:xfrm>
          <a:prstGeom prst="rect">
            <a:avLst/>
          </a:prstGeom>
        </p:spPr>
      </p:pic>
      <p:sp>
        <p:nvSpPr>
          <p:cNvPr id="6" name="Rectangle 5"/>
          <p:cNvSpPr/>
          <p:nvPr/>
        </p:nvSpPr>
        <p:spPr>
          <a:xfrm>
            <a:off x="209907" y="709894"/>
            <a:ext cx="5778020" cy="1092607"/>
          </a:xfrm>
          <a:prstGeom prst="rect">
            <a:avLst/>
          </a:prstGeom>
          <a:blipFill>
            <a:blip r:embed="rId5"/>
            <a:tile tx="0" ty="0" sx="100000" sy="100000" flip="none" algn="tl"/>
          </a:blipFill>
          <a:ln w="25400" cmpd="sng">
            <a:solidFill>
              <a:schemeClr val="bg1"/>
            </a:solidFill>
          </a:ln>
        </p:spPr>
        <p:txBody>
          <a:bodyPr wrap="square">
            <a:spAutoFit/>
          </a:bodyPr>
          <a:lstStyle/>
          <a:p>
            <a:pPr algn="ctr"/>
            <a:r>
              <a:rPr lang="en-US" sz="65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Guidelines</a:t>
            </a:r>
            <a:endParaRPr lang="en-US" sz="65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Tree>
    <p:extLst>
      <p:ext uri="{BB962C8B-B14F-4D97-AF65-F5344CB8AC3E}">
        <p14:creationId xmlns:p14="http://schemas.microsoft.com/office/powerpoint/2010/main" val="1444695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stretch>
            <a:fillRect/>
          </a:stretch>
        </p:blipFill>
        <p:spPr>
          <a:xfrm>
            <a:off x="191206" y="139347"/>
            <a:ext cx="6210300" cy="6534150"/>
          </a:xfrm>
          <a:prstGeom prst="rect">
            <a:avLst/>
          </a:prstGeom>
          <a:ln w="38100">
            <a:solidFill>
              <a:srgbClr val="00B0F0"/>
            </a:solidFill>
          </a:ln>
        </p:spPr>
      </p:pic>
    </p:spTree>
    <p:extLst>
      <p:ext uri="{BB962C8B-B14F-4D97-AF65-F5344CB8AC3E}">
        <p14:creationId xmlns:p14="http://schemas.microsoft.com/office/powerpoint/2010/main" val="27793274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48460" y="806876"/>
            <a:ext cx="5778020" cy="1092607"/>
          </a:xfrm>
          <a:prstGeom prst="rect">
            <a:avLst/>
          </a:prstGeom>
          <a:blipFill>
            <a:blip r:embed="rId4"/>
            <a:tile tx="0" ty="0" sx="100000" sy="100000" flip="none" algn="tl"/>
          </a:blipFill>
          <a:ln w="25400" cmpd="sng">
            <a:solidFill>
              <a:schemeClr val="bg1"/>
            </a:solidFill>
          </a:ln>
        </p:spPr>
        <p:txBody>
          <a:bodyPr wrap="square">
            <a:spAutoFit/>
          </a:bodyPr>
          <a:lstStyle/>
          <a:p>
            <a:pPr algn="ctr"/>
            <a:r>
              <a:rPr lang="en-US" sz="65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Questions?</a:t>
            </a:r>
            <a:endParaRPr lang="en-US" sz="65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
        <p:nvSpPr>
          <p:cNvPr id="8" name="TextBox 7"/>
          <p:cNvSpPr txBox="1"/>
          <p:nvPr/>
        </p:nvSpPr>
        <p:spPr>
          <a:xfrm>
            <a:off x="376166" y="2881752"/>
            <a:ext cx="5778020" cy="1569660"/>
          </a:xfrm>
          <a:prstGeom prst="rect">
            <a:avLst/>
          </a:prstGeom>
          <a:solidFill>
            <a:schemeClr val="tx1"/>
          </a:solidFill>
        </p:spPr>
        <p:txBody>
          <a:bodyPr wrap="square" rtlCol="0">
            <a:spAutoFit/>
          </a:bodyPr>
          <a:lstStyle/>
          <a:p>
            <a:pPr marL="457200" indent="-457200">
              <a:buFont typeface="Wingdings" panose="05000000000000000000" pitchFamily="2" charset="2"/>
              <a:buChar char="ü"/>
            </a:pPr>
            <a:r>
              <a:rPr lang="en-US" sz="2400" dirty="0" smtClean="0">
                <a:solidFill>
                  <a:schemeClr val="bg1"/>
                </a:solidFill>
                <a:latin typeface="Arial Rounded MT Bold" panose="020F0704030504030204" pitchFamily="34" charset="0"/>
              </a:rPr>
              <a:t>Affiliate Vice President of Awards</a:t>
            </a:r>
          </a:p>
          <a:p>
            <a:pPr marL="457200" indent="-457200">
              <a:buFont typeface="Wingdings" panose="05000000000000000000" pitchFamily="2" charset="2"/>
              <a:buChar char="ü"/>
            </a:pPr>
            <a:endParaRPr lang="en-US" sz="2400" dirty="0" smtClean="0">
              <a:solidFill>
                <a:schemeClr val="bg1"/>
              </a:solidFill>
              <a:latin typeface="Arial Rounded MT Bold" panose="020F0704030504030204" pitchFamily="34" charset="0"/>
            </a:endParaRPr>
          </a:p>
          <a:p>
            <a:pPr marL="457200" indent="-457200">
              <a:buFont typeface="Wingdings" panose="05000000000000000000" pitchFamily="2" charset="2"/>
              <a:buChar char="ü"/>
            </a:pPr>
            <a:r>
              <a:rPr lang="en-US" sz="2400" dirty="0" smtClean="0">
                <a:solidFill>
                  <a:schemeClr val="bg1"/>
                </a:solidFill>
                <a:latin typeface="Arial Rounded MT Bold" panose="020F0704030504030204" pitchFamily="34" charset="0"/>
              </a:rPr>
              <a:t>NEAFCS Vice President of Awards</a:t>
            </a:r>
          </a:p>
          <a:p>
            <a:pPr marL="914400" lvl="1" indent="-457200">
              <a:buFont typeface="Wingdings" panose="05000000000000000000" pitchFamily="2" charset="2"/>
              <a:buChar char="ü"/>
            </a:pPr>
            <a:r>
              <a:rPr lang="en-US" sz="2400" dirty="0" smtClean="0">
                <a:solidFill>
                  <a:schemeClr val="bg1"/>
                </a:solidFill>
                <a:latin typeface="Arial Rounded MT Bold" panose="020F0704030504030204" pitchFamily="34" charset="0"/>
              </a:rPr>
              <a:t>Susan </a:t>
            </a:r>
            <a:r>
              <a:rPr lang="en-US" sz="2400" dirty="0" err="1" smtClean="0">
                <a:solidFill>
                  <a:schemeClr val="bg1"/>
                </a:solidFill>
                <a:latin typeface="Arial Rounded MT Bold" panose="020F0704030504030204" pitchFamily="34" charset="0"/>
              </a:rPr>
              <a:t>Routhe</a:t>
            </a:r>
            <a:r>
              <a:rPr lang="en-US" sz="2400" dirty="0" smtClean="0">
                <a:solidFill>
                  <a:schemeClr val="bg1"/>
                </a:solidFill>
                <a:latin typeface="Arial Rounded MT Bold" panose="020F0704030504030204" pitchFamily="34" charset="0"/>
              </a:rPr>
              <a:t> - Oklahoma</a:t>
            </a:r>
            <a:endParaRPr lang="en-US" sz="2400"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454297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object 7"/>
          <p:cNvSpPr/>
          <p:nvPr/>
        </p:nvSpPr>
        <p:spPr>
          <a:xfrm>
            <a:off x="7623617" y="5454084"/>
            <a:ext cx="167005" cy="86360"/>
          </a:xfrm>
          <a:custGeom>
            <a:avLst/>
            <a:gdLst/>
            <a:ahLst/>
            <a:cxnLst/>
            <a:rect l="l" t="t" r="r" b="b"/>
            <a:pathLst>
              <a:path w="167004" h="86360">
                <a:moveTo>
                  <a:pt x="167010" y="34736"/>
                </a:moveTo>
                <a:lnTo>
                  <a:pt x="76546" y="34736"/>
                </a:lnTo>
                <a:lnTo>
                  <a:pt x="82113" y="37515"/>
                </a:lnTo>
                <a:lnTo>
                  <a:pt x="83505" y="43073"/>
                </a:lnTo>
                <a:lnTo>
                  <a:pt x="83505" y="51411"/>
                </a:lnTo>
                <a:lnTo>
                  <a:pt x="80721" y="59748"/>
                </a:lnTo>
                <a:lnTo>
                  <a:pt x="79330" y="69473"/>
                </a:lnTo>
                <a:lnTo>
                  <a:pt x="80721" y="79201"/>
                </a:lnTo>
                <a:lnTo>
                  <a:pt x="84898" y="86148"/>
                </a:lnTo>
                <a:lnTo>
                  <a:pt x="101598" y="72253"/>
                </a:lnTo>
                <a:lnTo>
                  <a:pt x="105773" y="65306"/>
                </a:lnTo>
                <a:lnTo>
                  <a:pt x="112732" y="59748"/>
                </a:lnTo>
                <a:lnTo>
                  <a:pt x="116907" y="52800"/>
                </a:lnTo>
                <a:lnTo>
                  <a:pt x="115515" y="44463"/>
                </a:lnTo>
                <a:lnTo>
                  <a:pt x="128041" y="41683"/>
                </a:lnTo>
                <a:lnTo>
                  <a:pt x="167010" y="41683"/>
                </a:lnTo>
                <a:lnTo>
                  <a:pt x="167010" y="34736"/>
                </a:lnTo>
                <a:close/>
              </a:path>
              <a:path w="167004" h="86360">
                <a:moveTo>
                  <a:pt x="50381" y="59748"/>
                </a:moveTo>
                <a:lnTo>
                  <a:pt x="18094" y="59748"/>
                </a:lnTo>
                <a:lnTo>
                  <a:pt x="23659" y="65306"/>
                </a:lnTo>
                <a:lnTo>
                  <a:pt x="26443" y="70862"/>
                </a:lnTo>
                <a:lnTo>
                  <a:pt x="27835" y="77811"/>
                </a:lnTo>
                <a:lnTo>
                  <a:pt x="27835" y="84759"/>
                </a:lnTo>
                <a:lnTo>
                  <a:pt x="40360" y="77811"/>
                </a:lnTo>
                <a:lnTo>
                  <a:pt x="48711" y="63915"/>
                </a:lnTo>
                <a:lnTo>
                  <a:pt x="50381" y="59748"/>
                </a:lnTo>
                <a:close/>
              </a:path>
              <a:path w="167004" h="86360">
                <a:moveTo>
                  <a:pt x="167010" y="41683"/>
                </a:moveTo>
                <a:lnTo>
                  <a:pt x="128041" y="41683"/>
                </a:lnTo>
                <a:lnTo>
                  <a:pt x="135000" y="50020"/>
                </a:lnTo>
                <a:lnTo>
                  <a:pt x="139175" y="63915"/>
                </a:lnTo>
                <a:lnTo>
                  <a:pt x="148918" y="72253"/>
                </a:lnTo>
                <a:lnTo>
                  <a:pt x="165619" y="56967"/>
                </a:lnTo>
                <a:lnTo>
                  <a:pt x="167010" y="43073"/>
                </a:lnTo>
                <a:lnTo>
                  <a:pt x="167010" y="41683"/>
                </a:lnTo>
                <a:close/>
              </a:path>
              <a:path w="167004" h="86360">
                <a:moveTo>
                  <a:pt x="77939" y="15283"/>
                </a:moveTo>
                <a:lnTo>
                  <a:pt x="68196" y="22230"/>
                </a:lnTo>
                <a:lnTo>
                  <a:pt x="58455" y="27788"/>
                </a:lnTo>
                <a:lnTo>
                  <a:pt x="47319" y="31958"/>
                </a:lnTo>
                <a:lnTo>
                  <a:pt x="36185" y="34736"/>
                </a:lnTo>
                <a:lnTo>
                  <a:pt x="26443" y="38905"/>
                </a:lnTo>
                <a:lnTo>
                  <a:pt x="15309" y="44463"/>
                </a:lnTo>
                <a:lnTo>
                  <a:pt x="6958" y="52800"/>
                </a:lnTo>
                <a:lnTo>
                  <a:pt x="0" y="63915"/>
                </a:lnTo>
                <a:lnTo>
                  <a:pt x="18094" y="59748"/>
                </a:lnTo>
                <a:lnTo>
                  <a:pt x="50381" y="59748"/>
                </a:lnTo>
                <a:lnTo>
                  <a:pt x="54278" y="50020"/>
                </a:lnTo>
                <a:lnTo>
                  <a:pt x="64022" y="36125"/>
                </a:lnTo>
                <a:lnTo>
                  <a:pt x="76546" y="34736"/>
                </a:lnTo>
                <a:lnTo>
                  <a:pt x="167010" y="34736"/>
                </a:lnTo>
                <a:lnTo>
                  <a:pt x="167010" y="16672"/>
                </a:lnTo>
                <a:lnTo>
                  <a:pt x="87680" y="16672"/>
                </a:lnTo>
                <a:lnTo>
                  <a:pt x="77939" y="15283"/>
                </a:lnTo>
                <a:close/>
              </a:path>
              <a:path w="167004" h="86360">
                <a:moveTo>
                  <a:pt x="105773" y="9725"/>
                </a:moveTo>
                <a:lnTo>
                  <a:pt x="97424" y="12505"/>
                </a:lnTo>
                <a:lnTo>
                  <a:pt x="87680" y="16672"/>
                </a:lnTo>
                <a:lnTo>
                  <a:pt x="167010" y="16672"/>
                </a:lnTo>
                <a:lnTo>
                  <a:pt x="167010" y="15283"/>
                </a:lnTo>
                <a:lnTo>
                  <a:pt x="115515" y="15283"/>
                </a:lnTo>
                <a:lnTo>
                  <a:pt x="105773" y="9725"/>
                </a:lnTo>
                <a:close/>
              </a:path>
              <a:path w="167004" h="86360">
                <a:moveTo>
                  <a:pt x="160052" y="0"/>
                </a:moveTo>
                <a:lnTo>
                  <a:pt x="153093" y="0"/>
                </a:lnTo>
                <a:lnTo>
                  <a:pt x="139175" y="2777"/>
                </a:lnTo>
                <a:lnTo>
                  <a:pt x="133608" y="5557"/>
                </a:lnTo>
                <a:lnTo>
                  <a:pt x="128041" y="9725"/>
                </a:lnTo>
                <a:lnTo>
                  <a:pt x="121082" y="12505"/>
                </a:lnTo>
                <a:lnTo>
                  <a:pt x="115515" y="15283"/>
                </a:lnTo>
                <a:lnTo>
                  <a:pt x="167010" y="15283"/>
                </a:lnTo>
                <a:lnTo>
                  <a:pt x="167010" y="1388"/>
                </a:lnTo>
                <a:lnTo>
                  <a:pt x="160052" y="0"/>
                </a:lnTo>
                <a:close/>
              </a:path>
            </a:pathLst>
          </a:custGeom>
          <a:solidFill>
            <a:srgbClr val="F2D8CE"/>
          </a:solidFill>
        </p:spPr>
        <p:txBody>
          <a:bodyPr wrap="square" lIns="0" tIns="0" rIns="0" bIns="0" rtlCol="0"/>
          <a:lstStyle/>
          <a:p>
            <a:endParaRPr>
              <a:latin typeface="Constantia" panose="02030602050306030303" pitchFamily="18" charset="0"/>
            </a:endParaRPr>
          </a:p>
        </p:txBody>
      </p:sp>
      <p:sp>
        <p:nvSpPr>
          <p:cNvPr id="8" name="object 8"/>
          <p:cNvSpPr/>
          <p:nvPr/>
        </p:nvSpPr>
        <p:spPr>
          <a:xfrm>
            <a:off x="7623618" y="5454084"/>
            <a:ext cx="167005" cy="86360"/>
          </a:xfrm>
          <a:custGeom>
            <a:avLst/>
            <a:gdLst/>
            <a:ahLst/>
            <a:cxnLst/>
            <a:rect l="l" t="t" r="r" b="b"/>
            <a:pathLst>
              <a:path w="167004" h="86360">
                <a:moveTo>
                  <a:pt x="165619" y="56969"/>
                </a:moveTo>
                <a:lnTo>
                  <a:pt x="148918" y="72253"/>
                </a:lnTo>
                <a:lnTo>
                  <a:pt x="139175" y="63916"/>
                </a:lnTo>
                <a:lnTo>
                  <a:pt x="135000" y="50021"/>
                </a:lnTo>
                <a:lnTo>
                  <a:pt x="128041" y="41684"/>
                </a:lnTo>
                <a:lnTo>
                  <a:pt x="115515" y="44463"/>
                </a:lnTo>
                <a:lnTo>
                  <a:pt x="116907" y="52800"/>
                </a:lnTo>
                <a:lnTo>
                  <a:pt x="112732" y="59748"/>
                </a:lnTo>
                <a:lnTo>
                  <a:pt x="105773" y="65306"/>
                </a:lnTo>
                <a:lnTo>
                  <a:pt x="101598" y="72253"/>
                </a:lnTo>
                <a:lnTo>
                  <a:pt x="84897" y="86148"/>
                </a:lnTo>
                <a:lnTo>
                  <a:pt x="80721" y="79201"/>
                </a:lnTo>
                <a:lnTo>
                  <a:pt x="79330" y="69474"/>
                </a:lnTo>
                <a:lnTo>
                  <a:pt x="80721" y="59748"/>
                </a:lnTo>
                <a:lnTo>
                  <a:pt x="83505" y="51411"/>
                </a:lnTo>
                <a:lnTo>
                  <a:pt x="83505" y="43074"/>
                </a:lnTo>
                <a:lnTo>
                  <a:pt x="82113" y="37516"/>
                </a:lnTo>
                <a:lnTo>
                  <a:pt x="76546" y="34737"/>
                </a:lnTo>
                <a:lnTo>
                  <a:pt x="64020" y="36126"/>
                </a:lnTo>
                <a:lnTo>
                  <a:pt x="54278" y="50021"/>
                </a:lnTo>
                <a:lnTo>
                  <a:pt x="48711" y="63916"/>
                </a:lnTo>
                <a:lnTo>
                  <a:pt x="40360" y="77811"/>
                </a:lnTo>
                <a:lnTo>
                  <a:pt x="27835" y="84759"/>
                </a:lnTo>
                <a:lnTo>
                  <a:pt x="27835" y="77811"/>
                </a:lnTo>
                <a:lnTo>
                  <a:pt x="26443" y="70864"/>
                </a:lnTo>
                <a:lnTo>
                  <a:pt x="23659" y="65306"/>
                </a:lnTo>
                <a:lnTo>
                  <a:pt x="18092" y="59748"/>
                </a:lnTo>
                <a:lnTo>
                  <a:pt x="0" y="63916"/>
                </a:lnTo>
                <a:lnTo>
                  <a:pt x="6958" y="52800"/>
                </a:lnTo>
                <a:lnTo>
                  <a:pt x="15309" y="44463"/>
                </a:lnTo>
                <a:lnTo>
                  <a:pt x="26443" y="38905"/>
                </a:lnTo>
                <a:lnTo>
                  <a:pt x="36185" y="34737"/>
                </a:lnTo>
                <a:lnTo>
                  <a:pt x="47319" y="31958"/>
                </a:lnTo>
                <a:lnTo>
                  <a:pt x="58453" y="27789"/>
                </a:lnTo>
                <a:lnTo>
                  <a:pt x="68196" y="22231"/>
                </a:lnTo>
                <a:lnTo>
                  <a:pt x="77938" y="15284"/>
                </a:lnTo>
                <a:lnTo>
                  <a:pt x="87680" y="16673"/>
                </a:lnTo>
                <a:lnTo>
                  <a:pt x="97423" y="12505"/>
                </a:lnTo>
                <a:lnTo>
                  <a:pt x="105773" y="9726"/>
                </a:lnTo>
                <a:lnTo>
                  <a:pt x="115515" y="15284"/>
                </a:lnTo>
                <a:lnTo>
                  <a:pt x="121082" y="12505"/>
                </a:lnTo>
                <a:lnTo>
                  <a:pt x="128041" y="9726"/>
                </a:lnTo>
                <a:lnTo>
                  <a:pt x="133608" y="5557"/>
                </a:lnTo>
                <a:lnTo>
                  <a:pt x="139175" y="2778"/>
                </a:lnTo>
                <a:lnTo>
                  <a:pt x="146134" y="1389"/>
                </a:lnTo>
                <a:lnTo>
                  <a:pt x="153093" y="0"/>
                </a:lnTo>
                <a:lnTo>
                  <a:pt x="160052" y="0"/>
                </a:lnTo>
                <a:lnTo>
                  <a:pt x="167010" y="1389"/>
                </a:lnTo>
                <a:lnTo>
                  <a:pt x="167010" y="13894"/>
                </a:lnTo>
                <a:lnTo>
                  <a:pt x="167010" y="29179"/>
                </a:lnTo>
                <a:lnTo>
                  <a:pt x="167010" y="43074"/>
                </a:lnTo>
                <a:lnTo>
                  <a:pt x="165619" y="56969"/>
                </a:lnTo>
                <a:close/>
              </a:path>
            </a:pathLst>
          </a:custGeom>
          <a:ln w="3175">
            <a:solidFill>
              <a:srgbClr val="FFFFFF"/>
            </a:solidFill>
          </a:ln>
        </p:spPr>
        <p:txBody>
          <a:bodyPr wrap="square" lIns="0" tIns="0" rIns="0" bIns="0" rtlCol="0"/>
          <a:lstStyle/>
          <a:p>
            <a:endParaRPr>
              <a:latin typeface="Constantia" panose="02030602050306030303" pitchFamily="18" charset="0"/>
            </a:endParaRPr>
          </a:p>
        </p:txBody>
      </p:sp>
      <p:sp>
        <p:nvSpPr>
          <p:cNvPr id="9" name="object 9"/>
          <p:cNvSpPr/>
          <p:nvPr/>
        </p:nvSpPr>
        <p:spPr>
          <a:xfrm>
            <a:off x="7307688" y="5473537"/>
            <a:ext cx="107314" cy="179705"/>
          </a:xfrm>
          <a:custGeom>
            <a:avLst/>
            <a:gdLst/>
            <a:ahLst/>
            <a:cxnLst/>
            <a:rect l="l" t="t" r="r" b="b"/>
            <a:pathLst>
              <a:path w="107315" h="179704">
                <a:moveTo>
                  <a:pt x="96031" y="0"/>
                </a:moveTo>
                <a:lnTo>
                  <a:pt x="83505" y="22230"/>
                </a:lnTo>
                <a:lnTo>
                  <a:pt x="72371" y="43073"/>
                </a:lnTo>
                <a:lnTo>
                  <a:pt x="59845" y="65306"/>
                </a:lnTo>
                <a:lnTo>
                  <a:pt x="48711" y="86148"/>
                </a:lnTo>
                <a:lnTo>
                  <a:pt x="23659" y="130611"/>
                </a:lnTo>
                <a:lnTo>
                  <a:pt x="12525" y="151455"/>
                </a:lnTo>
                <a:lnTo>
                  <a:pt x="0" y="173687"/>
                </a:lnTo>
                <a:lnTo>
                  <a:pt x="2783" y="176464"/>
                </a:lnTo>
                <a:lnTo>
                  <a:pt x="5567" y="177855"/>
                </a:lnTo>
                <a:lnTo>
                  <a:pt x="9742" y="179245"/>
                </a:lnTo>
                <a:lnTo>
                  <a:pt x="12525" y="177855"/>
                </a:lnTo>
                <a:lnTo>
                  <a:pt x="106421" y="2777"/>
                </a:lnTo>
                <a:lnTo>
                  <a:pt x="101599" y="2777"/>
                </a:lnTo>
                <a:lnTo>
                  <a:pt x="96031" y="0"/>
                </a:lnTo>
                <a:close/>
              </a:path>
              <a:path w="107315" h="179704">
                <a:moveTo>
                  <a:pt x="107166" y="1388"/>
                </a:moveTo>
                <a:lnTo>
                  <a:pt x="104381" y="1388"/>
                </a:lnTo>
                <a:lnTo>
                  <a:pt x="101599" y="2777"/>
                </a:lnTo>
                <a:lnTo>
                  <a:pt x="106421" y="2777"/>
                </a:lnTo>
                <a:lnTo>
                  <a:pt x="107166" y="1388"/>
                </a:lnTo>
                <a:close/>
              </a:path>
            </a:pathLst>
          </a:custGeom>
          <a:solidFill>
            <a:srgbClr val="0019E5"/>
          </a:solidFill>
        </p:spPr>
        <p:txBody>
          <a:bodyPr wrap="square" lIns="0" tIns="0" rIns="0" bIns="0" rtlCol="0"/>
          <a:lstStyle/>
          <a:p>
            <a:endParaRPr>
              <a:latin typeface="Constantia" panose="02030602050306030303" pitchFamily="18" charset="0"/>
            </a:endParaRPr>
          </a:p>
        </p:txBody>
      </p:sp>
      <p:sp>
        <p:nvSpPr>
          <p:cNvPr id="10" name="object 10"/>
          <p:cNvSpPr/>
          <p:nvPr/>
        </p:nvSpPr>
        <p:spPr>
          <a:xfrm>
            <a:off x="7307689" y="5473537"/>
            <a:ext cx="107314" cy="179705"/>
          </a:xfrm>
          <a:custGeom>
            <a:avLst/>
            <a:gdLst/>
            <a:ahLst/>
            <a:cxnLst/>
            <a:rect l="l" t="t" r="r" b="b"/>
            <a:pathLst>
              <a:path w="107315" h="179704">
                <a:moveTo>
                  <a:pt x="107165" y="1389"/>
                </a:moveTo>
                <a:lnTo>
                  <a:pt x="12525" y="177855"/>
                </a:lnTo>
                <a:lnTo>
                  <a:pt x="9742" y="179245"/>
                </a:lnTo>
                <a:lnTo>
                  <a:pt x="5567" y="177855"/>
                </a:lnTo>
                <a:lnTo>
                  <a:pt x="2783" y="176466"/>
                </a:lnTo>
                <a:lnTo>
                  <a:pt x="0" y="173687"/>
                </a:lnTo>
                <a:lnTo>
                  <a:pt x="12525" y="151455"/>
                </a:lnTo>
                <a:lnTo>
                  <a:pt x="23659" y="130612"/>
                </a:lnTo>
                <a:lnTo>
                  <a:pt x="36185" y="108380"/>
                </a:lnTo>
                <a:lnTo>
                  <a:pt x="48711" y="86148"/>
                </a:lnTo>
                <a:lnTo>
                  <a:pt x="59845" y="65306"/>
                </a:lnTo>
                <a:lnTo>
                  <a:pt x="72371" y="43074"/>
                </a:lnTo>
                <a:lnTo>
                  <a:pt x="83505" y="22231"/>
                </a:lnTo>
                <a:lnTo>
                  <a:pt x="96031" y="0"/>
                </a:lnTo>
                <a:lnTo>
                  <a:pt x="98814" y="1389"/>
                </a:lnTo>
                <a:lnTo>
                  <a:pt x="101598" y="2778"/>
                </a:lnTo>
                <a:lnTo>
                  <a:pt x="104381" y="1389"/>
                </a:lnTo>
                <a:lnTo>
                  <a:pt x="107165" y="1389"/>
                </a:lnTo>
                <a:close/>
              </a:path>
            </a:pathLst>
          </a:custGeom>
          <a:ln w="3175">
            <a:solidFill>
              <a:srgbClr val="FFFFFF"/>
            </a:solidFill>
          </a:ln>
        </p:spPr>
        <p:txBody>
          <a:bodyPr wrap="square" lIns="0" tIns="0" rIns="0" bIns="0" rtlCol="0"/>
          <a:lstStyle/>
          <a:p>
            <a:endParaRPr>
              <a:latin typeface="Constantia" panose="02030602050306030303" pitchFamily="18" charset="0"/>
            </a:endParaRPr>
          </a:p>
        </p:txBody>
      </p:sp>
      <p:sp>
        <p:nvSpPr>
          <p:cNvPr id="12" name="Rectangle 11"/>
          <p:cNvSpPr/>
          <p:nvPr/>
        </p:nvSpPr>
        <p:spPr>
          <a:xfrm>
            <a:off x="734719" y="2388596"/>
            <a:ext cx="5630985" cy="1631216"/>
          </a:xfrm>
          <a:prstGeom prst="rect">
            <a:avLst/>
          </a:prstGeom>
          <a:blipFill>
            <a:blip r:embed="rId4"/>
            <a:tile tx="0" ty="0" sx="100000" sy="100000" flip="none" algn="tl"/>
          </a:blipFill>
          <a:ln w="25400" cmpd="sng">
            <a:solidFill>
              <a:schemeClr val="bg1"/>
            </a:solidFill>
          </a:ln>
        </p:spPr>
        <p:txBody>
          <a:bodyPr wrap="square">
            <a:spAutoFit/>
          </a:bodyPr>
          <a:lstStyle/>
          <a:p>
            <a:pPr algn="ctr"/>
            <a:r>
              <a:rPr lang="en-US" sz="100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Nailed It!</a:t>
            </a:r>
            <a:endParaRPr lang="en-US" sz="100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
        <p:nvSpPr>
          <p:cNvPr id="13" name="Text Placeholder 1"/>
          <p:cNvSpPr txBox="1">
            <a:spLocks/>
          </p:cNvSpPr>
          <p:nvPr/>
        </p:nvSpPr>
        <p:spPr>
          <a:xfrm>
            <a:off x="734719" y="4738255"/>
            <a:ext cx="7418111" cy="1136073"/>
          </a:xfrm>
          <a:prstGeom prst="rect">
            <a:avLst/>
          </a:prstGeom>
          <a:solidFill>
            <a:schemeClr val="tx1"/>
          </a:solidFill>
          <a:ln w="19050">
            <a:solidFill>
              <a:schemeClr val="bg1"/>
            </a:solidFill>
          </a:ln>
        </p:spPr>
        <p:txBody>
          <a:bodyPr vert="horz" lIns="91440" tIns="45720" rIns="91440" bIns="45720" rtlCol="0" anchor="ctr">
            <a:normAutofit/>
          </a:bodyPr>
          <a:lst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a:lstStyle>
          <a:p>
            <a:pPr algn="ctr"/>
            <a:r>
              <a:rPr lang="en-US" dirty="0" smtClean="0">
                <a:solidFill>
                  <a:prstClr val="black"/>
                </a:solidFill>
                <a:latin typeface="Cambria Math" panose="02040503050406030204" pitchFamily="18" charset="0"/>
                <a:ea typeface="Cambria Math" panose="02040503050406030204" pitchFamily="18" charset="0"/>
              </a:rPr>
              <a:t>2018 NEAFCS Annual Conference</a:t>
            </a:r>
          </a:p>
          <a:p>
            <a:pPr algn="ctr"/>
            <a:r>
              <a:rPr lang="en-US" dirty="0" smtClean="0">
                <a:solidFill>
                  <a:prstClr val="black"/>
                </a:solidFill>
                <a:latin typeface="Cambria Math" panose="02040503050406030204" pitchFamily="18" charset="0"/>
                <a:ea typeface="Cambria Math" panose="02040503050406030204" pitchFamily="18" charset="0"/>
              </a:rPr>
              <a:t>Awards and Recognition Training Subcommittee Presentation</a:t>
            </a:r>
            <a:endParaRPr lang="en-US" sz="2400" dirty="0"/>
          </a:p>
        </p:txBody>
      </p:sp>
      <p:pic>
        <p:nvPicPr>
          <p:cNvPr id="14" name="Picture 13" descr="https://neafcs.memberclicks.net/assets/images/NEAFCSLogos/neafcs-logo-blu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91773" y="494288"/>
            <a:ext cx="1516876" cy="1374112"/>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593607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20091" y="8519006"/>
            <a:ext cx="6402467" cy="1532467"/>
          </a:xfrm>
        </p:spPr>
        <p:txBody>
          <a:bodyPr/>
          <a:lstStyle/>
          <a:p>
            <a:endParaRPr lang="en-US" dirty="0"/>
          </a:p>
        </p:txBody>
      </p:sp>
      <p:sp>
        <p:nvSpPr>
          <p:cNvPr id="6" name="Rectangle 5"/>
          <p:cNvSpPr/>
          <p:nvPr/>
        </p:nvSpPr>
        <p:spPr>
          <a:xfrm>
            <a:off x="689293" y="371706"/>
            <a:ext cx="8066779" cy="1015663"/>
          </a:xfrm>
          <a:prstGeom prst="rect">
            <a:avLst/>
          </a:prstGeom>
          <a:blipFill>
            <a:blip r:embed="rId3"/>
            <a:tile tx="0" ty="0" sx="100000" sy="100000" flip="none" algn="tl"/>
          </a:blipFill>
          <a:ln w="25400" cmpd="sng">
            <a:solidFill>
              <a:schemeClr val="bg1"/>
            </a:solidFill>
          </a:ln>
        </p:spPr>
        <p:txBody>
          <a:bodyPr wrap="square">
            <a:spAutoFit/>
          </a:bodyPr>
          <a:lstStyle/>
          <a:p>
            <a:pPr algn="ctr"/>
            <a:r>
              <a:rPr lang="en-US" sz="60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Award Applications</a:t>
            </a:r>
            <a:endParaRPr lang="en-US" sz="60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pic>
        <p:nvPicPr>
          <p:cNvPr id="4" name="Picture 3"/>
          <p:cNvPicPr>
            <a:picLocks noChangeAspect="1"/>
          </p:cNvPicPr>
          <p:nvPr/>
        </p:nvPicPr>
        <p:blipFill>
          <a:blip r:embed="rId4"/>
          <a:stretch>
            <a:fillRect/>
          </a:stretch>
        </p:blipFill>
        <p:spPr>
          <a:xfrm>
            <a:off x="1122227" y="1456644"/>
            <a:ext cx="7237204" cy="5191510"/>
          </a:xfrm>
          <a:prstGeom prst="rect">
            <a:avLst/>
          </a:prstGeom>
        </p:spPr>
      </p:pic>
    </p:spTree>
    <p:extLst>
      <p:ext uri="{BB962C8B-B14F-4D97-AF65-F5344CB8AC3E}">
        <p14:creationId xmlns:p14="http://schemas.microsoft.com/office/powerpoint/2010/main" val="26697197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0731" y="5112930"/>
            <a:ext cx="7708127" cy="1311966"/>
          </a:xfrm>
          <a:solidFill>
            <a:schemeClr val="tx1"/>
          </a:solidFill>
        </p:spPr>
        <p:txBody>
          <a:bodyPr>
            <a:normAutofit fontScale="90000"/>
          </a:bodyPr>
          <a:lstStyle/>
          <a:p>
            <a:pPr algn="ctr"/>
            <a:r>
              <a:rPr lang="en-US" sz="2800" cap="none" dirty="0" smtClean="0">
                <a:solidFill>
                  <a:schemeClr val="bg1"/>
                </a:solidFill>
                <a:latin typeface="Arial Rounded MT Bold" panose="020F0704030504030204" pitchFamily="34" charset="0"/>
              </a:rPr>
              <a:t>I want to apply for an award…</a:t>
            </a:r>
            <a:br>
              <a:rPr lang="en-US" sz="2800" cap="none" dirty="0" smtClean="0">
                <a:solidFill>
                  <a:schemeClr val="bg1"/>
                </a:solidFill>
                <a:latin typeface="Arial Rounded MT Bold" panose="020F0704030504030204" pitchFamily="34" charset="0"/>
              </a:rPr>
            </a:br>
            <a:r>
              <a:rPr lang="en-US" sz="2800" cap="none" dirty="0" smtClean="0">
                <a:solidFill>
                  <a:schemeClr val="bg1"/>
                </a:solidFill>
                <a:latin typeface="Arial Rounded MT Bold" panose="020F0704030504030204" pitchFamily="34" charset="0"/>
              </a:rPr>
              <a:t>and I want to WIN. What do I do?</a:t>
            </a:r>
            <a:br>
              <a:rPr lang="en-US" sz="2800" cap="none" dirty="0" smtClean="0">
                <a:solidFill>
                  <a:schemeClr val="bg1"/>
                </a:solidFill>
                <a:latin typeface="Arial Rounded MT Bold" panose="020F0704030504030204" pitchFamily="34" charset="0"/>
              </a:rPr>
            </a:br>
            <a:r>
              <a:rPr lang="en-US" sz="1100" cap="none" dirty="0" smtClean="0">
                <a:solidFill>
                  <a:schemeClr val="bg1"/>
                </a:solidFill>
                <a:latin typeface="Arial Rounded MT Bold" panose="020F0704030504030204" pitchFamily="34" charset="0"/>
              </a:rPr>
              <a:t>  </a:t>
            </a:r>
            <a:r>
              <a:rPr lang="en-US" sz="2800" cap="none" dirty="0" smtClean="0">
                <a:solidFill>
                  <a:schemeClr val="bg1"/>
                </a:solidFill>
                <a:latin typeface="Arial Rounded MT Bold" panose="020F0704030504030204" pitchFamily="34" charset="0"/>
              </a:rPr>
              <a:t/>
            </a:r>
            <a:br>
              <a:rPr lang="en-US" sz="2800" cap="none" dirty="0" smtClean="0">
                <a:solidFill>
                  <a:schemeClr val="bg1"/>
                </a:solidFill>
                <a:latin typeface="Arial Rounded MT Bold" panose="020F0704030504030204" pitchFamily="34" charset="0"/>
              </a:rPr>
            </a:br>
            <a:r>
              <a:rPr lang="en-US" sz="2800" cap="none" dirty="0" smtClean="0">
                <a:solidFill>
                  <a:schemeClr val="bg1"/>
                </a:solidFill>
                <a:latin typeface="Arial Rounded MT Bold" panose="020F0704030504030204" pitchFamily="34" charset="0"/>
              </a:rPr>
              <a:t>Secret weapon  </a:t>
            </a:r>
            <a:r>
              <a:rPr lang="en-US" sz="2800" cap="none" dirty="0" smtClean="0">
                <a:solidFill>
                  <a:schemeClr val="bg1"/>
                </a:solidFill>
                <a:latin typeface="Arial Rounded MT Bold" panose="020F0704030504030204" pitchFamily="34" charset="0"/>
                <a:sym typeface="Wingdings" panose="05000000000000000000" pitchFamily="2" charset="2"/>
              </a:rPr>
              <a:t></a:t>
            </a:r>
            <a:r>
              <a:rPr lang="en-US" sz="2800" cap="none" dirty="0" smtClean="0">
                <a:solidFill>
                  <a:schemeClr val="bg1"/>
                </a:solidFill>
                <a:latin typeface="Arial Rounded MT Bold" panose="020F0704030504030204" pitchFamily="34" charset="0"/>
              </a:rPr>
              <a:t>www.neafcs.org</a:t>
            </a:r>
            <a:r>
              <a:rPr lang="en-US" sz="2800" cap="none" dirty="0" smtClean="0">
                <a:solidFill>
                  <a:schemeClr val="bg1"/>
                </a:solidFill>
                <a:latin typeface="Arial Rounded MT Bold" panose="020F0704030504030204" pitchFamily="34" charset="0"/>
                <a:sym typeface="Wingdings" panose="05000000000000000000" pitchFamily="2" charset="2"/>
              </a:rPr>
              <a:t></a:t>
            </a:r>
            <a:endParaRPr lang="en-US" sz="2800" dirty="0">
              <a:latin typeface="Berlin Sans FB" panose="020E0602020502020306" pitchFamily="34" charset="0"/>
            </a:endParaRPr>
          </a:p>
        </p:txBody>
      </p:sp>
      <p:pic>
        <p:nvPicPr>
          <p:cNvPr id="1026" name="Picture 2" descr="Image result for nailed 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502" y="465407"/>
            <a:ext cx="7828587" cy="4439705"/>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90421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6" name="Title 1"/>
          <p:cNvSpPr txBox="1">
            <a:spLocks/>
          </p:cNvSpPr>
          <p:nvPr/>
        </p:nvSpPr>
        <p:spPr>
          <a:xfrm>
            <a:off x="348460" y="2750430"/>
            <a:ext cx="8338340" cy="3622661"/>
          </a:xfrm>
          <a:prstGeom prst="rect">
            <a:avLst/>
          </a:prstGeom>
          <a:solidFill>
            <a:schemeClr val="tx1"/>
          </a:solidFill>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571500" indent="-571500">
              <a:buFont typeface="Wingdings" panose="05000000000000000000" pitchFamily="2" charset="2"/>
              <a:buChar char="ü"/>
            </a:pPr>
            <a:r>
              <a:rPr lang="en-US" sz="3600" cap="none" dirty="0" smtClean="0">
                <a:solidFill>
                  <a:schemeClr val="bg1"/>
                </a:solidFill>
                <a:latin typeface="Arial Rounded MT Bold" panose="020F0704030504030204" pitchFamily="34" charset="0"/>
              </a:rPr>
              <a:t>Read all!</a:t>
            </a:r>
          </a:p>
          <a:p>
            <a:pPr marL="1028700" lvl="1" indent="-571500">
              <a:buFont typeface="Wingdings" panose="05000000000000000000" pitchFamily="2" charset="2"/>
              <a:buChar char="ü"/>
            </a:pPr>
            <a:r>
              <a:rPr lang="en-US" sz="2400" cap="none" dirty="0" smtClean="0">
                <a:solidFill>
                  <a:schemeClr val="bg1"/>
                </a:solidFill>
                <a:latin typeface="Arial Rounded MT Bold" panose="020F0704030504030204" pitchFamily="34" charset="0"/>
              </a:rPr>
              <a:t>Awards Manual is 98 pages. Read 1-7 and then read your specific award requirements.</a:t>
            </a:r>
          </a:p>
          <a:p>
            <a:pPr marL="571500" indent="-571500">
              <a:buFont typeface="Wingdings" panose="05000000000000000000" pitchFamily="2" charset="2"/>
              <a:buChar char="ü"/>
            </a:pPr>
            <a:r>
              <a:rPr lang="en-US" sz="3600" cap="none" dirty="0" smtClean="0">
                <a:solidFill>
                  <a:schemeClr val="bg1"/>
                </a:solidFill>
                <a:latin typeface="Arial Rounded MT Bold" panose="020F0704030504030204" pitchFamily="34" charset="0"/>
              </a:rPr>
              <a:t>Don’t assume anything</a:t>
            </a:r>
          </a:p>
          <a:p>
            <a:pPr marL="1028700" lvl="1" indent="-571500">
              <a:buFont typeface="Wingdings" panose="05000000000000000000" pitchFamily="2" charset="2"/>
              <a:buChar char="ü"/>
            </a:pPr>
            <a:r>
              <a:rPr lang="en-US" sz="2400" cap="none" dirty="0" smtClean="0">
                <a:solidFill>
                  <a:schemeClr val="bg1"/>
                </a:solidFill>
                <a:latin typeface="Arial Rounded MT Bold" panose="020F0704030504030204" pitchFamily="34" charset="0"/>
              </a:rPr>
              <a:t>Phone a friend</a:t>
            </a:r>
            <a:endParaRPr lang="en-US" sz="2400" dirty="0" smtClean="0">
              <a:solidFill>
                <a:schemeClr val="bg1"/>
              </a:solidFill>
              <a:latin typeface="Arial Rounded MT Bold" panose="020F0704030504030204" pitchFamily="34" charset="0"/>
            </a:endParaRPr>
          </a:p>
          <a:p>
            <a:pPr marL="571500" indent="-571500">
              <a:buFont typeface="Wingdings" panose="05000000000000000000" pitchFamily="2" charset="2"/>
              <a:buChar char="ü"/>
            </a:pPr>
            <a:r>
              <a:rPr lang="en-US" sz="4000" cap="none" dirty="0" smtClean="0">
                <a:solidFill>
                  <a:schemeClr val="bg1"/>
                </a:solidFill>
                <a:latin typeface="Arial Rounded MT Bold" panose="020F0704030504030204" pitchFamily="34" charset="0"/>
              </a:rPr>
              <a:t>Been there done that</a:t>
            </a:r>
          </a:p>
          <a:p>
            <a:pPr marL="1028700" lvl="1" indent="-571500">
              <a:buFont typeface="Wingdings" panose="05000000000000000000" pitchFamily="2" charset="2"/>
              <a:buChar char="ü"/>
            </a:pPr>
            <a:r>
              <a:rPr lang="en-US" sz="2400" dirty="0" smtClean="0">
                <a:solidFill>
                  <a:schemeClr val="bg1"/>
                </a:solidFill>
                <a:latin typeface="Arial Rounded MT Bold" panose="020F0704030504030204" pitchFamily="34" charset="0"/>
              </a:rPr>
              <a:t>Ask for help from winners</a:t>
            </a:r>
            <a:endParaRPr lang="en-US" sz="2400" cap="none" dirty="0">
              <a:solidFill>
                <a:schemeClr val="bg1"/>
              </a:solidFill>
              <a:latin typeface="Arial Rounded MT Bold" panose="020F0704030504030204" pitchFamily="34" charset="0"/>
            </a:endParaRPr>
          </a:p>
        </p:txBody>
      </p:sp>
      <p:sp>
        <p:nvSpPr>
          <p:cNvPr id="7" name="Rectangle 6"/>
          <p:cNvSpPr/>
          <p:nvPr/>
        </p:nvSpPr>
        <p:spPr>
          <a:xfrm>
            <a:off x="348460" y="1264076"/>
            <a:ext cx="5778020" cy="1092607"/>
          </a:xfrm>
          <a:prstGeom prst="rect">
            <a:avLst/>
          </a:prstGeom>
          <a:blipFill>
            <a:blip r:embed="rId3"/>
            <a:tile tx="0" ty="0" sx="100000" sy="100000" flip="none" algn="tl"/>
          </a:blipFill>
          <a:ln w="25400" cmpd="sng">
            <a:solidFill>
              <a:schemeClr val="bg1"/>
            </a:solidFill>
          </a:ln>
        </p:spPr>
        <p:txBody>
          <a:bodyPr wrap="square">
            <a:spAutoFit/>
          </a:bodyPr>
          <a:lstStyle/>
          <a:p>
            <a:pPr algn="ctr"/>
            <a:r>
              <a:rPr lang="en-US" sz="65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Requirements</a:t>
            </a:r>
            <a:endParaRPr lang="en-US" sz="65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Tree>
    <p:extLst>
      <p:ext uri="{BB962C8B-B14F-4D97-AF65-F5344CB8AC3E}">
        <p14:creationId xmlns:p14="http://schemas.microsoft.com/office/powerpoint/2010/main" val="29104295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8" name="Rectangle 7"/>
          <p:cNvSpPr/>
          <p:nvPr/>
        </p:nvSpPr>
        <p:spPr>
          <a:xfrm>
            <a:off x="473155" y="806876"/>
            <a:ext cx="5778020" cy="1092607"/>
          </a:xfrm>
          <a:prstGeom prst="rect">
            <a:avLst/>
          </a:prstGeom>
          <a:blipFill>
            <a:blip r:embed="rId4"/>
            <a:tile tx="0" ty="0" sx="100000" sy="100000" flip="none" algn="tl"/>
          </a:blipFill>
          <a:ln w="25400" cmpd="sng">
            <a:solidFill>
              <a:schemeClr val="bg1"/>
            </a:solidFill>
          </a:ln>
        </p:spPr>
        <p:txBody>
          <a:bodyPr wrap="square">
            <a:spAutoFit/>
          </a:bodyPr>
          <a:lstStyle/>
          <a:p>
            <a:pPr algn="ctr"/>
            <a:r>
              <a:rPr lang="en-US" sz="65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Requirements</a:t>
            </a:r>
            <a:endParaRPr lang="en-US" sz="65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
        <p:nvSpPr>
          <p:cNvPr id="9" name="Title 1"/>
          <p:cNvSpPr txBox="1">
            <a:spLocks/>
          </p:cNvSpPr>
          <p:nvPr/>
        </p:nvSpPr>
        <p:spPr>
          <a:xfrm>
            <a:off x="509786" y="2147454"/>
            <a:ext cx="8149303" cy="4211782"/>
          </a:xfrm>
          <a:prstGeom prst="rect">
            <a:avLst/>
          </a:prstGeom>
          <a:solidFill>
            <a:schemeClr val="tx1"/>
          </a:solidFill>
          <a:effectLst/>
        </p:spPr>
        <p:txBody>
          <a:bodyPr vert="horz" lIns="91440" tIns="45720" rIns="91440" bIns="45720" rtlCol="0" anchor="ctr">
            <a:normAutofit fontScale="92500"/>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10000"/>
              </a:lnSpc>
              <a:buFont typeface="Wingdings" panose="05000000000000000000" pitchFamily="2" charset="2"/>
              <a:buChar char="ü"/>
            </a:pPr>
            <a:r>
              <a:rPr lang="en-US" sz="2800" u="sng" cap="none" dirty="0" smtClean="0">
                <a:solidFill>
                  <a:schemeClr val="bg1"/>
                </a:solidFill>
                <a:latin typeface="Arial Rounded MT Bold" panose="020F0704030504030204" pitchFamily="34" charset="0"/>
              </a:rPr>
              <a:t>Dues </a:t>
            </a:r>
            <a:r>
              <a:rPr lang="en-US" sz="2800" u="sng" cap="none" dirty="0">
                <a:solidFill>
                  <a:schemeClr val="bg1"/>
                </a:solidFill>
                <a:latin typeface="Arial Rounded MT Bold" panose="020F0704030504030204" pitchFamily="34" charset="0"/>
              </a:rPr>
              <a:t>must </a:t>
            </a:r>
            <a:r>
              <a:rPr lang="en-US" sz="2800" u="sng" cap="none" dirty="0" smtClean="0">
                <a:solidFill>
                  <a:schemeClr val="bg1"/>
                </a:solidFill>
                <a:latin typeface="Arial Rounded MT Bold" panose="020F0704030504030204" pitchFamily="34" charset="0"/>
              </a:rPr>
              <a:t>be postmarked by December 31</a:t>
            </a:r>
            <a:r>
              <a:rPr lang="en-US" sz="2800" u="sng" cap="none" baseline="30000" dirty="0" smtClean="0">
                <a:solidFill>
                  <a:schemeClr val="bg1"/>
                </a:solidFill>
                <a:latin typeface="Arial Rounded MT Bold" panose="020F0704030504030204" pitchFamily="34" charset="0"/>
              </a:rPr>
              <a:t>st</a:t>
            </a:r>
            <a:r>
              <a:rPr lang="en-US" sz="2800" u="sng" cap="none" dirty="0" smtClean="0">
                <a:solidFill>
                  <a:schemeClr val="bg1"/>
                </a:solidFill>
                <a:latin typeface="Arial Rounded MT Bold" panose="020F0704030504030204" pitchFamily="34" charset="0"/>
              </a:rPr>
              <a:t> </a:t>
            </a:r>
          </a:p>
          <a:p>
            <a:pPr marL="457200" indent="-457200">
              <a:lnSpc>
                <a:spcPct val="110000"/>
              </a:lnSpc>
              <a:buFont typeface="Wingdings" panose="05000000000000000000" pitchFamily="2" charset="2"/>
              <a:buChar char="ü"/>
            </a:pPr>
            <a:r>
              <a:rPr lang="en-US" sz="2800" cap="none" dirty="0" smtClean="0">
                <a:solidFill>
                  <a:schemeClr val="bg1"/>
                </a:solidFill>
                <a:latin typeface="Arial Rounded MT Bold" panose="020F0704030504030204" pitchFamily="34" charset="0"/>
              </a:rPr>
              <a:t>Lead </a:t>
            </a:r>
            <a:r>
              <a:rPr lang="en-US" sz="2800" cap="none" dirty="0">
                <a:solidFill>
                  <a:schemeClr val="bg1"/>
                </a:solidFill>
                <a:latin typeface="Arial Rounded MT Bold" panose="020F0704030504030204" pitchFamily="34" charset="0"/>
              </a:rPr>
              <a:t>author must be an active or life </a:t>
            </a:r>
            <a:r>
              <a:rPr lang="en-US" sz="2800" cap="none" dirty="0" smtClean="0">
                <a:solidFill>
                  <a:schemeClr val="bg1"/>
                </a:solidFill>
                <a:latin typeface="Arial Rounded MT Bold" panose="020F0704030504030204" pitchFamily="34" charset="0"/>
              </a:rPr>
              <a:t>member</a:t>
            </a:r>
          </a:p>
          <a:p>
            <a:pPr marL="457200" indent="-457200">
              <a:lnSpc>
                <a:spcPct val="110000"/>
              </a:lnSpc>
              <a:buFont typeface="Wingdings" panose="05000000000000000000" pitchFamily="2" charset="2"/>
              <a:buChar char="ü"/>
            </a:pPr>
            <a:r>
              <a:rPr lang="en-US" sz="2800" cap="none" dirty="0" smtClean="0">
                <a:solidFill>
                  <a:schemeClr val="bg1"/>
                </a:solidFill>
                <a:latin typeface="Arial Rounded MT Bold" panose="020F0704030504030204" pitchFamily="34" charset="0"/>
              </a:rPr>
              <a:t>Only one 1</a:t>
            </a:r>
            <a:r>
              <a:rPr lang="en-US" sz="2800" cap="none" baseline="30000" dirty="0" smtClean="0">
                <a:solidFill>
                  <a:schemeClr val="bg1"/>
                </a:solidFill>
                <a:latin typeface="Arial Rounded MT Bold" panose="020F0704030504030204" pitchFamily="34" charset="0"/>
              </a:rPr>
              <a:t>st</a:t>
            </a:r>
            <a:r>
              <a:rPr lang="en-US" sz="2800" cap="none" dirty="0" smtClean="0">
                <a:solidFill>
                  <a:schemeClr val="bg1"/>
                </a:solidFill>
                <a:latin typeface="Arial Rounded MT Bold" panose="020F0704030504030204" pitchFamily="34" charset="0"/>
              </a:rPr>
              <a:t> place individual award and one 1</a:t>
            </a:r>
            <a:r>
              <a:rPr lang="en-US" sz="2800" cap="none" baseline="30000" dirty="0" smtClean="0">
                <a:solidFill>
                  <a:schemeClr val="bg1"/>
                </a:solidFill>
                <a:latin typeface="Arial Rounded MT Bold" panose="020F0704030504030204" pitchFamily="34" charset="0"/>
              </a:rPr>
              <a:t>st</a:t>
            </a:r>
            <a:r>
              <a:rPr lang="en-US" sz="2800" cap="none" dirty="0" smtClean="0">
                <a:solidFill>
                  <a:schemeClr val="bg1"/>
                </a:solidFill>
                <a:latin typeface="Arial Rounded MT Bold" panose="020F0704030504030204" pitchFamily="34" charset="0"/>
              </a:rPr>
              <a:t>  place team award, as lead author, in </a:t>
            </a:r>
            <a:r>
              <a:rPr lang="en-US" sz="2800" cap="none" dirty="0">
                <a:solidFill>
                  <a:schemeClr val="bg1"/>
                </a:solidFill>
                <a:latin typeface="Arial Rounded MT Bold" panose="020F0704030504030204" pitchFamily="34" charset="0"/>
              </a:rPr>
              <a:t>the same </a:t>
            </a:r>
            <a:r>
              <a:rPr lang="en-US" sz="2800" cap="none" dirty="0" smtClean="0">
                <a:solidFill>
                  <a:schemeClr val="bg1"/>
                </a:solidFill>
                <a:latin typeface="Arial Rounded MT Bold" panose="020F0704030504030204" pitchFamily="34" charset="0"/>
              </a:rPr>
              <a:t>year. </a:t>
            </a:r>
            <a:r>
              <a:rPr lang="en-US" sz="1900" cap="none" dirty="0" smtClean="0">
                <a:solidFill>
                  <a:schemeClr val="bg1"/>
                </a:solidFill>
                <a:latin typeface="Arial Rounded MT Bold" panose="020F0704030504030204" pitchFamily="34" charset="0"/>
              </a:rPr>
              <a:t>You will be asked to choose.</a:t>
            </a:r>
            <a:r>
              <a:rPr lang="en-US" sz="1900" cap="none" dirty="0">
                <a:solidFill>
                  <a:schemeClr val="bg1"/>
                </a:solidFill>
                <a:latin typeface="Arial Rounded MT Bold" panose="020F0704030504030204" pitchFamily="34" charset="0"/>
              </a:rPr>
              <a:t> (not counting DSA or CE) </a:t>
            </a:r>
            <a:endParaRPr lang="en-US" sz="1900" cap="none" dirty="0" smtClean="0">
              <a:solidFill>
                <a:schemeClr val="bg1"/>
              </a:solidFill>
              <a:latin typeface="Arial Rounded MT Bold" panose="020F0704030504030204" pitchFamily="34" charset="0"/>
            </a:endParaRPr>
          </a:p>
          <a:p>
            <a:pPr marL="457200" indent="-457200">
              <a:lnSpc>
                <a:spcPct val="110000"/>
              </a:lnSpc>
              <a:buFont typeface="Wingdings" panose="05000000000000000000" pitchFamily="2" charset="2"/>
              <a:buChar char="ü"/>
            </a:pPr>
            <a:r>
              <a:rPr lang="en-US" sz="2800" cap="none" dirty="0" smtClean="0">
                <a:solidFill>
                  <a:schemeClr val="bg1"/>
                </a:solidFill>
                <a:latin typeface="Arial Rounded MT Bold" panose="020F0704030504030204" pitchFamily="34" charset="0"/>
              </a:rPr>
              <a:t>A </a:t>
            </a:r>
            <a:r>
              <a:rPr lang="en-US" sz="2800" cap="none" dirty="0">
                <a:solidFill>
                  <a:schemeClr val="bg1"/>
                </a:solidFill>
                <a:latin typeface="Arial Rounded MT Bold" panose="020F0704030504030204" pitchFamily="34" charset="0"/>
              </a:rPr>
              <a:t>member </a:t>
            </a:r>
            <a:r>
              <a:rPr lang="en-US" sz="2800" cap="none" dirty="0" smtClean="0">
                <a:solidFill>
                  <a:schemeClr val="bg1"/>
                </a:solidFill>
                <a:latin typeface="Arial Rounded MT Bold" panose="020F0704030504030204" pitchFamily="34" charset="0"/>
              </a:rPr>
              <a:t>(team </a:t>
            </a:r>
            <a:r>
              <a:rPr lang="en-US" sz="2800" cap="none" dirty="0">
                <a:solidFill>
                  <a:schemeClr val="bg1"/>
                </a:solidFill>
                <a:latin typeface="Arial Rounded MT Bold" panose="020F0704030504030204" pitchFamily="34" charset="0"/>
              </a:rPr>
              <a:t>or </a:t>
            </a:r>
            <a:r>
              <a:rPr lang="en-US" sz="2800" cap="none" dirty="0" smtClean="0">
                <a:solidFill>
                  <a:schemeClr val="bg1"/>
                </a:solidFill>
                <a:latin typeface="Arial Rounded MT Bold" panose="020F0704030504030204" pitchFamily="34" charset="0"/>
              </a:rPr>
              <a:t>individual</a:t>
            </a:r>
            <a:r>
              <a:rPr lang="en-US" sz="2800" cap="none" dirty="0">
                <a:solidFill>
                  <a:schemeClr val="bg1"/>
                </a:solidFill>
                <a:latin typeface="Arial Rounded MT Bold" panose="020F0704030504030204" pitchFamily="34" charset="0"/>
              </a:rPr>
              <a:t>) </a:t>
            </a:r>
            <a:r>
              <a:rPr lang="en-US" sz="2800" cap="none" dirty="0" smtClean="0">
                <a:solidFill>
                  <a:schemeClr val="bg1"/>
                </a:solidFill>
                <a:latin typeface="Arial Rounded MT Bold" panose="020F0704030504030204" pitchFamily="34" charset="0"/>
              </a:rPr>
              <a:t>cannot receive the </a:t>
            </a:r>
            <a:r>
              <a:rPr lang="en-US" sz="2800" cap="none" dirty="0">
                <a:solidFill>
                  <a:schemeClr val="bg1"/>
                </a:solidFill>
                <a:latin typeface="Arial Rounded MT Bold" panose="020F0704030504030204" pitchFamily="34" charset="0"/>
              </a:rPr>
              <a:t>same award </a:t>
            </a:r>
            <a:r>
              <a:rPr lang="en-US" sz="2800" cap="none" dirty="0" smtClean="0">
                <a:solidFill>
                  <a:schemeClr val="bg1"/>
                </a:solidFill>
                <a:latin typeface="Arial Rounded MT Bold" panose="020F0704030504030204" pitchFamily="34" charset="0"/>
              </a:rPr>
              <a:t>2 </a:t>
            </a:r>
            <a:r>
              <a:rPr lang="en-US" sz="2800" cap="none" dirty="0">
                <a:solidFill>
                  <a:schemeClr val="bg1"/>
                </a:solidFill>
                <a:latin typeface="Arial Rounded MT Bold" panose="020F0704030504030204" pitchFamily="34" charset="0"/>
              </a:rPr>
              <a:t>consecutive </a:t>
            </a:r>
            <a:r>
              <a:rPr lang="en-US" sz="2800" cap="none" dirty="0" smtClean="0">
                <a:solidFill>
                  <a:schemeClr val="bg1"/>
                </a:solidFill>
                <a:latin typeface="Arial Rounded MT Bold" panose="020F0704030504030204" pitchFamily="34" charset="0"/>
              </a:rPr>
              <a:t>years</a:t>
            </a:r>
            <a:endParaRPr lang="en-US" sz="2800" cap="none" dirty="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585677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5" name="TextBox 4"/>
          <p:cNvSpPr txBox="1"/>
          <p:nvPr/>
        </p:nvSpPr>
        <p:spPr>
          <a:xfrm>
            <a:off x="207818" y="2244442"/>
            <a:ext cx="8756073" cy="4154984"/>
          </a:xfrm>
          <a:prstGeom prst="rect">
            <a:avLst/>
          </a:prstGeom>
          <a:solidFill>
            <a:schemeClr val="tx1"/>
          </a:solidFill>
        </p:spPr>
        <p:txBody>
          <a:bodyPr wrap="square" rtlCol="0">
            <a:spAutoFit/>
          </a:bodyPr>
          <a:lstStyle/>
          <a:p>
            <a:pPr marL="457200" indent="-457200">
              <a:buFont typeface="Wingdings" panose="05000000000000000000" pitchFamily="2" charset="2"/>
              <a:buChar char="ü"/>
            </a:pPr>
            <a:r>
              <a:rPr lang="en-US" sz="2400" dirty="0" smtClean="0">
                <a:solidFill>
                  <a:schemeClr val="bg1"/>
                </a:solidFill>
                <a:latin typeface="Arial Rounded MT Bold" panose="020F0704030504030204" pitchFamily="34" charset="0"/>
              </a:rPr>
              <a:t>We are all doing impactful programming based on our needs assessments.</a:t>
            </a:r>
          </a:p>
          <a:p>
            <a:pPr marL="457200" indent="-457200">
              <a:buFont typeface="Wingdings" panose="05000000000000000000" pitchFamily="2" charset="2"/>
              <a:buChar char="ü"/>
            </a:pPr>
            <a:endParaRPr lang="en-US" sz="2400" dirty="0" smtClean="0">
              <a:solidFill>
                <a:schemeClr val="bg1"/>
              </a:solidFill>
              <a:latin typeface="Arial Rounded MT Bold" panose="020F0704030504030204" pitchFamily="34" charset="0"/>
            </a:endParaRPr>
          </a:p>
          <a:p>
            <a:pPr marL="457200" indent="-457200">
              <a:buFont typeface="Wingdings" panose="05000000000000000000" pitchFamily="2" charset="2"/>
              <a:buChar char="ü"/>
            </a:pPr>
            <a:r>
              <a:rPr lang="en-US" sz="2400" dirty="0" smtClean="0">
                <a:solidFill>
                  <a:schemeClr val="bg1"/>
                </a:solidFill>
                <a:latin typeface="Arial Rounded MT Bold" panose="020F0704030504030204" pitchFamily="34" charset="0"/>
              </a:rPr>
              <a:t>When planning your programs, first - figure out how, and if, you can measure the impact. If not, change something so you can. Use measuring/evaluation tools!</a:t>
            </a:r>
          </a:p>
          <a:p>
            <a:pPr marL="457200" indent="-457200">
              <a:buFont typeface="Wingdings" panose="05000000000000000000" pitchFamily="2" charset="2"/>
              <a:buChar char="ü"/>
            </a:pPr>
            <a:endParaRPr lang="en-US" sz="2400" dirty="0" smtClean="0">
              <a:solidFill>
                <a:schemeClr val="bg1"/>
              </a:solidFill>
              <a:latin typeface="Arial Rounded MT Bold" panose="020F0704030504030204" pitchFamily="34" charset="0"/>
            </a:endParaRPr>
          </a:p>
          <a:p>
            <a:pPr marL="457200" indent="-457200">
              <a:buFont typeface="Wingdings" panose="05000000000000000000" pitchFamily="2" charset="2"/>
              <a:buChar char="ü"/>
            </a:pPr>
            <a:r>
              <a:rPr lang="en-US" sz="2400" dirty="0" smtClean="0">
                <a:solidFill>
                  <a:schemeClr val="bg1"/>
                </a:solidFill>
                <a:latin typeface="Arial Rounded MT Bold" panose="020F0704030504030204" pitchFamily="34" charset="0"/>
              </a:rPr>
              <a:t>Use the NEAFCS judges sheets to create your program</a:t>
            </a:r>
          </a:p>
          <a:p>
            <a:pPr marL="457200" indent="-457200">
              <a:buFont typeface="Wingdings" panose="05000000000000000000" pitchFamily="2" charset="2"/>
              <a:buChar char="ü"/>
            </a:pPr>
            <a:endParaRPr lang="en-US" sz="2400" dirty="0" smtClean="0">
              <a:solidFill>
                <a:schemeClr val="bg1"/>
              </a:solidFill>
              <a:latin typeface="Arial Rounded MT Bold" panose="020F0704030504030204" pitchFamily="34" charset="0"/>
            </a:endParaRPr>
          </a:p>
          <a:p>
            <a:pPr marL="457200" indent="-457200">
              <a:buFont typeface="Wingdings" panose="05000000000000000000" pitchFamily="2" charset="2"/>
              <a:buChar char="ü"/>
            </a:pPr>
            <a:r>
              <a:rPr lang="en-US" sz="2400" dirty="0" smtClean="0">
                <a:solidFill>
                  <a:schemeClr val="bg1"/>
                </a:solidFill>
                <a:latin typeface="Arial Rounded MT Bold" panose="020F0704030504030204" pitchFamily="34" charset="0"/>
              </a:rPr>
              <a:t>Add at least one element that will make your program stand out from others.</a:t>
            </a:r>
          </a:p>
        </p:txBody>
      </p:sp>
      <p:sp>
        <p:nvSpPr>
          <p:cNvPr id="8" name="Rectangle 7"/>
          <p:cNvSpPr/>
          <p:nvPr/>
        </p:nvSpPr>
        <p:spPr>
          <a:xfrm>
            <a:off x="207819" y="432804"/>
            <a:ext cx="5327746" cy="1400383"/>
          </a:xfrm>
          <a:prstGeom prst="rect">
            <a:avLst/>
          </a:prstGeom>
          <a:blipFill>
            <a:blip r:embed="rId4"/>
            <a:tile tx="0" ty="0" sx="100000" sy="100000" flip="none" algn="tl"/>
          </a:blipFill>
          <a:ln w="25400" cmpd="sng">
            <a:solidFill>
              <a:schemeClr val="bg1"/>
            </a:solidFill>
          </a:ln>
        </p:spPr>
        <p:txBody>
          <a:bodyPr wrap="square">
            <a:spAutoFit/>
          </a:bodyPr>
          <a:lstStyle/>
          <a:p>
            <a:pPr algn="ctr"/>
            <a:r>
              <a:rPr lang="en-US" sz="85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Tips</a:t>
            </a:r>
            <a:endParaRPr lang="en-US" sz="85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Tree>
    <p:extLst>
      <p:ext uri="{BB962C8B-B14F-4D97-AF65-F5344CB8AC3E}">
        <p14:creationId xmlns:p14="http://schemas.microsoft.com/office/powerpoint/2010/main" val="12143084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471055" y="543640"/>
            <a:ext cx="5472545" cy="1400383"/>
          </a:xfrm>
          <a:prstGeom prst="rect">
            <a:avLst/>
          </a:prstGeom>
          <a:blipFill>
            <a:blip r:embed="rId4"/>
            <a:tile tx="0" ty="0" sx="100000" sy="100000" flip="none" algn="tl"/>
          </a:blipFill>
          <a:ln w="25400" cmpd="sng">
            <a:solidFill>
              <a:schemeClr val="bg1"/>
            </a:solidFill>
          </a:ln>
        </p:spPr>
        <p:txBody>
          <a:bodyPr wrap="square">
            <a:spAutoFit/>
          </a:bodyPr>
          <a:lstStyle/>
          <a:p>
            <a:pPr algn="ctr"/>
            <a:r>
              <a:rPr lang="en-US" sz="85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MoreTips</a:t>
            </a:r>
            <a:endParaRPr lang="en-US" sz="85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
        <p:nvSpPr>
          <p:cNvPr id="9" name="TextBox 8"/>
          <p:cNvSpPr txBox="1"/>
          <p:nvPr/>
        </p:nvSpPr>
        <p:spPr>
          <a:xfrm>
            <a:off x="471055" y="2216727"/>
            <a:ext cx="8382000" cy="4154984"/>
          </a:xfrm>
          <a:prstGeom prst="rect">
            <a:avLst/>
          </a:prstGeom>
          <a:solidFill>
            <a:schemeClr val="tx1"/>
          </a:solidFill>
        </p:spPr>
        <p:txBody>
          <a:bodyPr wrap="square" rtlCol="0">
            <a:spAutoFit/>
          </a:bodyPr>
          <a:lstStyle/>
          <a:p>
            <a:pPr marL="457200" indent="-457200">
              <a:buFont typeface="Wingdings" panose="05000000000000000000" pitchFamily="2" charset="2"/>
              <a:buChar char="ü"/>
            </a:pPr>
            <a:r>
              <a:rPr lang="en-US" sz="2400" dirty="0" smtClean="0">
                <a:solidFill>
                  <a:schemeClr val="bg1"/>
                </a:solidFill>
                <a:latin typeface="Arial Rounded MT Bold" panose="020F0704030504030204" pitchFamily="34" charset="0"/>
              </a:rPr>
              <a:t>Network to see if someone in another county, district or state, might be interested in creating the program with you and/or implementing it in their area. DOUBLE impact! </a:t>
            </a:r>
          </a:p>
          <a:p>
            <a:pPr marL="457200" indent="-457200">
              <a:buFont typeface="Wingdings" panose="05000000000000000000" pitchFamily="2" charset="2"/>
              <a:buChar char="ü"/>
            </a:pPr>
            <a:endParaRPr lang="en-US" sz="2400" dirty="0" smtClean="0">
              <a:solidFill>
                <a:schemeClr val="bg1"/>
              </a:solidFill>
              <a:latin typeface="Arial Rounded MT Bold" panose="020F0704030504030204" pitchFamily="34" charset="0"/>
            </a:endParaRPr>
          </a:p>
          <a:p>
            <a:pPr marL="457200" indent="-457200">
              <a:buFont typeface="Wingdings" panose="05000000000000000000" pitchFamily="2" charset="2"/>
              <a:buChar char="ü"/>
            </a:pPr>
            <a:r>
              <a:rPr lang="en-US" sz="2400" dirty="0">
                <a:solidFill>
                  <a:schemeClr val="bg1"/>
                </a:solidFill>
                <a:latin typeface="Arial Rounded MT Bold" panose="020F0704030504030204" pitchFamily="34" charset="0"/>
              </a:rPr>
              <a:t>Ask to present your program in other counties or districts. </a:t>
            </a:r>
            <a:endParaRPr lang="en-US" sz="2400" dirty="0" smtClean="0">
              <a:solidFill>
                <a:schemeClr val="bg1"/>
              </a:solidFill>
              <a:latin typeface="Arial Rounded MT Bold" panose="020F0704030504030204" pitchFamily="34" charset="0"/>
            </a:endParaRPr>
          </a:p>
          <a:p>
            <a:pPr marL="457200" indent="-457200">
              <a:buFont typeface="Wingdings" panose="05000000000000000000" pitchFamily="2" charset="2"/>
              <a:buChar char="ü"/>
            </a:pPr>
            <a:endParaRPr lang="en-US" sz="2400" dirty="0">
              <a:solidFill>
                <a:schemeClr val="bg1"/>
              </a:solidFill>
              <a:latin typeface="Arial Rounded MT Bold" panose="020F0704030504030204" pitchFamily="34" charset="0"/>
            </a:endParaRPr>
          </a:p>
          <a:p>
            <a:pPr marL="457200" indent="-457200">
              <a:buFont typeface="Wingdings" panose="05000000000000000000" pitchFamily="2" charset="2"/>
              <a:buChar char="ü"/>
            </a:pPr>
            <a:r>
              <a:rPr lang="en-US" sz="2400" dirty="0" smtClean="0">
                <a:solidFill>
                  <a:schemeClr val="bg1"/>
                </a:solidFill>
                <a:latin typeface="Arial Rounded MT Bold" panose="020F0704030504030204" pitchFamily="34" charset="0"/>
              </a:rPr>
              <a:t>PROOF READ!</a:t>
            </a:r>
            <a:r>
              <a:rPr lang="en-US" sz="2400" dirty="0">
                <a:solidFill>
                  <a:schemeClr val="bg1"/>
                </a:solidFill>
                <a:latin typeface="Arial Rounded MT Bold" panose="020F0704030504030204" pitchFamily="34" charset="0"/>
              </a:rPr>
              <a:t> Do not abbreviate</a:t>
            </a:r>
            <a:r>
              <a:rPr lang="en-US" sz="2400" dirty="0" smtClean="0">
                <a:solidFill>
                  <a:schemeClr val="bg1"/>
                </a:solidFill>
                <a:latin typeface="Arial Rounded MT Bold" panose="020F0704030504030204" pitchFamily="34" charset="0"/>
              </a:rPr>
              <a:t>. Use other eyes! </a:t>
            </a:r>
          </a:p>
          <a:p>
            <a:pPr marL="457200" indent="-457200">
              <a:buFont typeface="Wingdings" panose="05000000000000000000" pitchFamily="2" charset="2"/>
              <a:buChar char="ü"/>
            </a:pPr>
            <a:endParaRPr lang="en-US" sz="2400" dirty="0" smtClean="0">
              <a:solidFill>
                <a:schemeClr val="bg1"/>
              </a:solidFill>
              <a:latin typeface="Arial Rounded MT Bold" panose="020F0704030504030204" pitchFamily="34" charset="0"/>
            </a:endParaRPr>
          </a:p>
          <a:p>
            <a:pPr marL="457200" indent="-457200">
              <a:buFont typeface="Wingdings" panose="05000000000000000000" pitchFamily="2" charset="2"/>
              <a:buChar char="ü"/>
            </a:pPr>
            <a:r>
              <a:rPr lang="en-US" sz="2400" dirty="0">
                <a:solidFill>
                  <a:schemeClr val="bg1"/>
                </a:solidFill>
                <a:latin typeface="Arial Rounded MT Bold" panose="020F0704030504030204" pitchFamily="34" charset="0"/>
              </a:rPr>
              <a:t>Submit applications in several </a:t>
            </a:r>
            <a:r>
              <a:rPr lang="en-US" sz="2400" dirty="0" smtClean="0">
                <a:solidFill>
                  <a:schemeClr val="bg1"/>
                </a:solidFill>
                <a:latin typeface="Arial Rounded MT Bold" panose="020F0704030504030204" pitchFamily="34" charset="0"/>
              </a:rPr>
              <a:t>categories</a:t>
            </a:r>
          </a:p>
        </p:txBody>
      </p:sp>
    </p:spTree>
    <p:extLst>
      <p:ext uri="{BB962C8B-B14F-4D97-AF65-F5344CB8AC3E}">
        <p14:creationId xmlns:p14="http://schemas.microsoft.com/office/powerpoint/2010/main" val="1902473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48460" y="806876"/>
            <a:ext cx="5778020" cy="1092607"/>
          </a:xfrm>
          <a:prstGeom prst="rect">
            <a:avLst/>
          </a:prstGeom>
          <a:blipFill>
            <a:blip r:embed="rId4"/>
            <a:tile tx="0" ty="0" sx="100000" sy="100000" flip="none" algn="tl"/>
          </a:blipFill>
          <a:ln w="25400" cmpd="sng">
            <a:solidFill>
              <a:schemeClr val="bg1"/>
            </a:solidFill>
          </a:ln>
        </p:spPr>
        <p:txBody>
          <a:bodyPr wrap="square">
            <a:spAutoFit/>
          </a:bodyPr>
          <a:lstStyle/>
          <a:p>
            <a:pPr algn="ctr"/>
            <a:r>
              <a:rPr lang="en-US" sz="65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Look out</a:t>
            </a:r>
            <a:endParaRPr lang="en-US" sz="65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
        <p:nvSpPr>
          <p:cNvPr id="8" name="Title 1"/>
          <p:cNvSpPr txBox="1">
            <a:spLocks/>
          </p:cNvSpPr>
          <p:nvPr/>
        </p:nvSpPr>
        <p:spPr>
          <a:xfrm>
            <a:off x="348461" y="2729345"/>
            <a:ext cx="5567430" cy="3241964"/>
          </a:xfrm>
          <a:prstGeom prst="rect">
            <a:avLst/>
          </a:prstGeom>
          <a:solidFill>
            <a:schemeClr val="tx1"/>
          </a:solidFill>
          <a:effectLst/>
        </p:spPr>
        <p:txBody>
          <a:bodyPr vert="horz" lIns="91440" tIns="45720" rIns="91440" bIns="45720" rtlCol="0" anchor="ctr">
            <a:no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lnSpc>
                <a:spcPct val="110000"/>
              </a:lnSpc>
              <a:buFont typeface="Wingdings" panose="05000000000000000000" pitchFamily="2" charset="2"/>
              <a:buChar char="ü"/>
            </a:pPr>
            <a:r>
              <a:rPr lang="en-US" cap="none" dirty="0" smtClean="0">
                <a:solidFill>
                  <a:schemeClr val="bg1"/>
                </a:solidFill>
                <a:latin typeface="Arial Rounded MT Bold" panose="020F0704030504030204" pitchFamily="34" charset="0"/>
              </a:rPr>
              <a:t>2 Due </a:t>
            </a:r>
            <a:r>
              <a:rPr lang="en-US" cap="none" dirty="0">
                <a:solidFill>
                  <a:schemeClr val="bg1"/>
                </a:solidFill>
                <a:latin typeface="Arial Rounded MT Bold" panose="020F0704030504030204" pitchFamily="34" charset="0"/>
              </a:rPr>
              <a:t>D</a:t>
            </a:r>
            <a:r>
              <a:rPr lang="en-US" cap="none" dirty="0" smtClean="0">
                <a:solidFill>
                  <a:schemeClr val="bg1"/>
                </a:solidFill>
                <a:latin typeface="Arial Rounded MT Bold" panose="020F0704030504030204" pitchFamily="34" charset="0"/>
              </a:rPr>
              <a:t>ates</a:t>
            </a:r>
          </a:p>
          <a:p>
            <a:pPr marL="914400" lvl="1" indent="-457200">
              <a:lnSpc>
                <a:spcPct val="110000"/>
              </a:lnSpc>
              <a:buFont typeface="Wingdings" panose="05000000000000000000" pitchFamily="2" charset="2"/>
              <a:buChar char="ü"/>
            </a:pPr>
            <a:r>
              <a:rPr lang="en-US" sz="3200" smtClean="0">
                <a:solidFill>
                  <a:schemeClr val="bg1"/>
                </a:solidFill>
                <a:latin typeface="Arial Rounded MT Bold" panose="020F0704030504030204" pitchFamily="34" charset="0"/>
              </a:rPr>
              <a:t>State - ?  Find out</a:t>
            </a:r>
            <a:endParaRPr lang="en-US" sz="3200" dirty="0" smtClean="0">
              <a:solidFill>
                <a:schemeClr val="bg1"/>
              </a:solidFill>
              <a:latin typeface="Arial Rounded MT Bold" panose="020F0704030504030204" pitchFamily="34" charset="0"/>
            </a:endParaRPr>
          </a:p>
          <a:p>
            <a:pPr marL="914400" lvl="1" indent="-457200">
              <a:lnSpc>
                <a:spcPct val="110000"/>
              </a:lnSpc>
              <a:buFont typeface="Wingdings" panose="05000000000000000000" pitchFamily="2" charset="2"/>
              <a:buChar char="ü"/>
            </a:pPr>
            <a:r>
              <a:rPr lang="en-US" sz="3200" cap="none" dirty="0" smtClean="0">
                <a:solidFill>
                  <a:schemeClr val="bg1"/>
                </a:solidFill>
                <a:latin typeface="Arial Rounded MT Bold" panose="020F0704030504030204" pitchFamily="34" charset="0"/>
              </a:rPr>
              <a:t>National – March 15</a:t>
            </a:r>
            <a:r>
              <a:rPr lang="en-US" sz="3200" cap="none" baseline="30000" dirty="0" smtClean="0">
                <a:solidFill>
                  <a:schemeClr val="bg1"/>
                </a:solidFill>
                <a:latin typeface="Arial Rounded MT Bold" panose="020F0704030504030204" pitchFamily="34" charset="0"/>
              </a:rPr>
              <a:t>th</a:t>
            </a:r>
            <a:r>
              <a:rPr lang="en-US" sz="3200" cap="none" dirty="0" smtClean="0">
                <a:solidFill>
                  <a:schemeClr val="bg1"/>
                </a:solidFill>
                <a:latin typeface="Arial Rounded MT Bold" panose="020F0704030504030204" pitchFamily="34" charset="0"/>
              </a:rPr>
              <a:t> </a:t>
            </a:r>
          </a:p>
          <a:p>
            <a:pPr lvl="1">
              <a:lnSpc>
                <a:spcPct val="110000"/>
              </a:lnSpc>
            </a:pPr>
            <a:r>
              <a:rPr lang="en-US" sz="1500" dirty="0" smtClean="0">
                <a:solidFill>
                  <a:schemeClr val="bg1"/>
                </a:solidFill>
                <a:latin typeface="Arial Rounded MT Bold" panose="020F0704030504030204" pitchFamily="34" charset="0"/>
              </a:rPr>
              <a:t> </a:t>
            </a:r>
            <a:endParaRPr lang="en-US" sz="1500" dirty="0">
              <a:solidFill>
                <a:schemeClr val="bg1"/>
              </a:solidFill>
              <a:latin typeface="Arial Rounded MT Bold" panose="020F0704030504030204" pitchFamily="34" charset="0"/>
            </a:endParaRPr>
          </a:p>
          <a:p>
            <a:pPr marL="457200" indent="-457200">
              <a:lnSpc>
                <a:spcPct val="110000"/>
              </a:lnSpc>
              <a:buFont typeface="Wingdings" panose="05000000000000000000" pitchFamily="2" charset="2"/>
              <a:buChar char="ü"/>
            </a:pPr>
            <a:r>
              <a:rPr lang="en-US" cap="none" dirty="0" smtClean="0">
                <a:solidFill>
                  <a:schemeClr val="bg1"/>
                </a:solidFill>
                <a:latin typeface="Arial Rounded MT Bold" panose="020F0704030504030204" pitchFamily="34" charset="0"/>
              </a:rPr>
              <a:t>2019 Awards Manual</a:t>
            </a:r>
          </a:p>
          <a:p>
            <a:pPr marL="914400" lvl="1" indent="-457200">
              <a:lnSpc>
                <a:spcPct val="110000"/>
              </a:lnSpc>
              <a:buFont typeface="Wingdings" panose="05000000000000000000" pitchFamily="2" charset="2"/>
              <a:buChar char="ü"/>
            </a:pPr>
            <a:r>
              <a:rPr lang="en-US" sz="2600" dirty="0" smtClean="0">
                <a:solidFill>
                  <a:schemeClr val="bg1"/>
                </a:solidFill>
                <a:latin typeface="Arial Rounded MT Bold" panose="020F0704030504030204" pitchFamily="34" charset="0"/>
              </a:rPr>
              <a:t>November 15</a:t>
            </a:r>
            <a:r>
              <a:rPr lang="en-US" sz="2600" baseline="30000" dirty="0" smtClean="0">
                <a:solidFill>
                  <a:schemeClr val="bg1"/>
                </a:solidFill>
                <a:latin typeface="Arial Rounded MT Bold" panose="020F0704030504030204" pitchFamily="34" charset="0"/>
              </a:rPr>
              <a:t>th</a:t>
            </a:r>
            <a:r>
              <a:rPr lang="en-US" sz="2600" dirty="0" smtClean="0">
                <a:solidFill>
                  <a:schemeClr val="bg1"/>
                </a:solidFill>
                <a:latin typeface="Arial Rounded MT Bold" panose="020F0704030504030204" pitchFamily="34" charset="0"/>
              </a:rPr>
              <a:t> 2018</a:t>
            </a:r>
            <a:endParaRPr lang="en-US" sz="2600" cap="none" dirty="0" smtClean="0">
              <a:solidFill>
                <a:schemeClr val="bg1"/>
              </a:solidFill>
              <a:latin typeface="Arial Rounded MT Bold" panose="020F0704030504030204" pitchFamily="34" charset="0"/>
            </a:endParaRPr>
          </a:p>
        </p:txBody>
      </p:sp>
    </p:spTree>
    <p:extLst>
      <p:ext uri="{BB962C8B-B14F-4D97-AF65-F5344CB8AC3E}">
        <p14:creationId xmlns:p14="http://schemas.microsoft.com/office/powerpoint/2010/main" val="18470509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7" name="TextBox 6"/>
          <p:cNvSpPr txBox="1"/>
          <p:nvPr/>
        </p:nvSpPr>
        <p:spPr>
          <a:xfrm>
            <a:off x="471053" y="2992581"/>
            <a:ext cx="8118763" cy="2492990"/>
          </a:xfrm>
          <a:prstGeom prst="rect">
            <a:avLst/>
          </a:prstGeom>
          <a:solidFill>
            <a:schemeClr val="tx1"/>
          </a:solidFill>
        </p:spPr>
        <p:txBody>
          <a:bodyPr wrap="square" rtlCol="0">
            <a:spAutoFit/>
          </a:bodyPr>
          <a:lstStyle/>
          <a:p>
            <a:pPr marL="457200" indent="-457200">
              <a:buFont typeface="Wingdings" panose="05000000000000000000" pitchFamily="2" charset="2"/>
              <a:buChar char="ü"/>
            </a:pPr>
            <a:r>
              <a:rPr lang="en-US" sz="2600" dirty="0" smtClean="0">
                <a:solidFill>
                  <a:schemeClr val="bg1"/>
                </a:solidFill>
                <a:latin typeface="Arial Rounded MT Bold" panose="020F0704030504030204" pitchFamily="34" charset="0"/>
              </a:rPr>
              <a:t>2019 New Award</a:t>
            </a:r>
          </a:p>
          <a:p>
            <a:pPr marL="914400" lvl="1" indent="-457200">
              <a:buFont typeface="Wingdings" panose="05000000000000000000" pitchFamily="2" charset="2"/>
              <a:buChar char="ü"/>
            </a:pPr>
            <a:r>
              <a:rPr lang="en-US" sz="2600" dirty="0" smtClean="0">
                <a:solidFill>
                  <a:schemeClr val="bg1"/>
                </a:solidFill>
                <a:latin typeface="Arial Rounded MT Bold" panose="020F0704030504030204" pitchFamily="34" charset="0"/>
              </a:rPr>
              <a:t>Innovative </a:t>
            </a:r>
            <a:r>
              <a:rPr lang="en-US" sz="2600" dirty="0">
                <a:solidFill>
                  <a:schemeClr val="bg1"/>
                </a:solidFill>
                <a:latin typeface="Arial Rounded MT Bold" panose="020F0704030504030204" pitchFamily="34" charset="0"/>
              </a:rPr>
              <a:t>Youth Development </a:t>
            </a:r>
            <a:r>
              <a:rPr lang="en-US" sz="2600" dirty="0" smtClean="0">
                <a:solidFill>
                  <a:schemeClr val="bg1"/>
                </a:solidFill>
                <a:latin typeface="Arial Rounded MT Bold" panose="020F0704030504030204" pitchFamily="34" charset="0"/>
              </a:rPr>
              <a:t>Program</a:t>
            </a:r>
          </a:p>
          <a:p>
            <a:pPr marL="914400" lvl="1" indent="-457200">
              <a:buFont typeface="Wingdings" panose="05000000000000000000" pitchFamily="2" charset="2"/>
              <a:buChar char="ü"/>
            </a:pPr>
            <a:endParaRPr lang="en-US" sz="2600" dirty="0" smtClean="0">
              <a:solidFill>
                <a:schemeClr val="bg1"/>
              </a:solidFill>
              <a:latin typeface="Arial Rounded MT Bold" panose="020F0704030504030204" pitchFamily="34" charset="0"/>
            </a:endParaRPr>
          </a:p>
          <a:p>
            <a:pPr marL="457200" indent="-457200">
              <a:buFont typeface="Wingdings" panose="05000000000000000000" pitchFamily="2" charset="2"/>
              <a:buChar char="ü"/>
            </a:pPr>
            <a:r>
              <a:rPr lang="en-US" sz="2600" dirty="0" smtClean="0">
                <a:solidFill>
                  <a:schemeClr val="bg1"/>
                </a:solidFill>
                <a:latin typeface="Arial Rounded MT Bold" panose="020F0704030504030204" pitchFamily="34" charset="0"/>
              </a:rPr>
              <a:t>Educational Technology Award and Internet Education Technology Award will be combined. </a:t>
            </a:r>
          </a:p>
        </p:txBody>
      </p:sp>
      <p:sp>
        <p:nvSpPr>
          <p:cNvPr id="8" name="Rectangle 7"/>
          <p:cNvSpPr/>
          <p:nvPr/>
        </p:nvSpPr>
        <p:spPr>
          <a:xfrm>
            <a:off x="445445" y="806876"/>
            <a:ext cx="5778020" cy="1092607"/>
          </a:xfrm>
          <a:prstGeom prst="rect">
            <a:avLst/>
          </a:prstGeom>
          <a:blipFill>
            <a:blip r:embed="rId4"/>
            <a:tile tx="0" ty="0" sx="100000" sy="100000" flip="none" algn="tl"/>
          </a:blipFill>
          <a:ln w="25400" cmpd="sng">
            <a:solidFill>
              <a:schemeClr val="bg1"/>
            </a:solidFill>
          </a:ln>
        </p:spPr>
        <p:txBody>
          <a:bodyPr wrap="square">
            <a:spAutoFit/>
          </a:bodyPr>
          <a:lstStyle/>
          <a:p>
            <a:pPr algn="ctr"/>
            <a:r>
              <a:rPr lang="en-US" sz="6500" b="1" dirty="0" smtClean="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rPr>
              <a:t>Changes</a:t>
            </a:r>
            <a:endParaRPr lang="en-US" sz="6500" b="1" dirty="0">
              <a:ln w="9525">
                <a:solidFill>
                  <a:schemeClr val="bg1"/>
                </a:solidFill>
                <a:prstDash val="solid"/>
              </a:ln>
              <a:effectLst>
                <a:outerShdw blurRad="12700" dist="38100" dir="2700000" algn="tl" rotWithShape="0">
                  <a:schemeClr val="bg1">
                    <a:lumMod val="50000"/>
                  </a:schemeClr>
                </a:outerShdw>
              </a:effectLst>
              <a:latin typeface="Papyrus" panose="03070502060502030205" pitchFamily="66" charset="0"/>
              <a:cs typeface="Aparajita" panose="020B0604020202020204" pitchFamily="34" charset="0"/>
            </a:endParaRPr>
          </a:p>
        </p:txBody>
      </p:sp>
    </p:spTree>
    <p:extLst>
      <p:ext uri="{BB962C8B-B14F-4D97-AF65-F5344CB8AC3E}">
        <p14:creationId xmlns:p14="http://schemas.microsoft.com/office/powerpoint/2010/main" val="1650337560"/>
      </p:ext>
    </p:extLst>
  </p:cSld>
  <p:clrMapOvr>
    <a:masterClrMapping/>
  </p:clrMapOvr>
  <p:timing>
    <p:tnLst>
      <p:par>
        <p:cTn id="1" dur="indefinite" restart="never" nodeType="tmRoot"/>
      </p:par>
    </p:tnLst>
  </p:timing>
</p:sld>
</file>

<file path=ppt/theme/theme1.xml><?xml version="1.0" encoding="utf-8"?>
<a:theme xmlns:a="http://schemas.openxmlformats.org/drawingml/2006/main" name="Slice">
  <a:themeElements>
    <a:clrScheme name="Slice">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14385</TotalTime>
  <Words>583</Words>
  <Application>Microsoft Office PowerPoint</Application>
  <PresentationFormat>On-screen Show (4:3)</PresentationFormat>
  <Paragraphs>73</Paragraphs>
  <Slides>14</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Aparajita</vt:lpstr>
      <vt:lpstr>Arial</vt:lpstr>
      <vt:lpstr>Arial Rounded MT Bold</vt:lpstr>
      <vt:lpstr>Berlin Sans FB</vt:lpstr>
      <vt:lpstr>Calibri</vt:lpstr>
      <vt:lpstr>Cambria Math</vt:lpstr>
      <vt:lpstr>Century Gothic</vt:lpstr>
      <vt:lpstr>Constantia</vt:lpstr>
      <vt:lpstr>Papyrus</vt:lpstr>
      <vt:lpstr>Wingdings</vt:lpstr>
      <vt:lpstr>Wingdings 3</vt:lpstr>
      <vt:lpstr>Slice</vt:lpstr>
      <vt:lpstr>PowerPoint Presentation</vt:lpstr>
      <vt:lpstr>PowerPoint Presentation</vt:lpstr>
      <vt:lpstr>I want to apply for an award… and I want to WIN. What do I do?    Secret weapon  www.neafcs.org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UGA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NEAFCS AWARDS! Celebrating Excellence</dc:title>
  <dc:creator>Denise Everson</dc:creator>
  <cp:lastModifiedBy>Randi ~ Roxie ~ Price</cp:lastModifiedBy>
  <cp:revision>58</cp:revision>
  <dcterms:created xsi:type="dcterms:W3CDTF">2017-09-05T23:45:17Z</dcterms:created>
  <dcterms:modified xsi:type="dcterms:W3CDTF">2018-10-09T20:29:28Z</dcterms:modified>
</cp:coreProperties>
</file>