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57" r:id="rId6"/>
    <p:sldId id="258" r:id="rId7"/>
    <p:sldId id="271" r:id="rId8"/>
    <p:sldId id="259" r:id="rId9"/>
    <p:sldId id="260" r:id="rId10"/>
    <p:sldId id="272" r:id="rId11"/>
    <p:sldId id="273" r:id="rId12"/>
    <p:sldId id="274" r:id="rId13"/>
    <p:sldId id="275" r:id="rId14"/>
    <p:sldId id="276" r:id="rId15"/>
    <p:sldId id="261" r:id="rId16"/>
    <p:sldId id="262" r:id="rId17"/>
    <p:sldId id="263" r:id="rId18"/>
    <p:sldId id="264" r:id="rId19"/>
    <p:sldId id="265" r:id="rId20"/>
    <p:sldId id="266" r:id="rId21"/>
    <p:sldId id="267" r:id="rId22"/>
    <p:sldId id="268" r:id="rId23"/>
    <p:sldId id="269" r:id="rId24"/>
    <p:sldId id="278" r:id="rId25"/>
    <p:sldId id="270" r:id="rId26"/>
    <p:sldId id="27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FFFFDD"/>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58F03D-29CC-4EB0-B20F-7B3FDD1BFA4D}" v="66" dt="2026-09-16T17:51:15.3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57" autoAdjust="0"/>
    <p:restoredTop sz="93099" autoAdjust="0"/>
  </p:normalViewPr>
  <p:slideViewPr>
    <p:cSldViewPr snapToGrid="0">
      <p:cViewPr varScale="1">
        <p:scale>
          <a:sx n="97" d="100"/>
          <a:sy n="97" d="100"/>
        </p:scale>
        <p:origin x="612" y="90"/>
      </p:cViewPr>
      <p:guideLst/>
    </p:cSldViewPr>
  </p:slideViewPr>
  <p:outlineViewPr>
    <p:cViewPr>
      <p:scale>
        <a:sx n="33" d="100"/>
        <a:sy n="33" d="100"/>
      </p:scale>
      <p:origin x="0" y="-28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a Farrand" userId="ea9d3637-4ebc-4c07-b046-8b361779e50c" providerId="ADAL" clId="{136FE829-5E4D-49DA-B955-6D19E5352189}"/>
    <pc:docChg chg="custSel addSld modSld sldOrd">
      <pc:chgData name="Carla Farrand" userId="ea9d3637-4ebc-4c07-b046-8b361779e50c" providerId="ADAL" clId="{136FE829-5E4D-49DA-B955-6D19E5352189}" dt="2026-09-16T17:51:41.855" v="188"/>
      <pc:docMkLst>
        <pc:docMk/>
      </pc:docMkLst>
      <pc:sldChg chg="modSp">
        <pc:chgData name="Carla Farrand" userId="ea9d3637-4ebc-4c07-b046-8b361779e50c" providerId="ADAL" clId="{136FE829-5E4D-49DA-B955-6D19E5352189}" dt="2026-09-16T17:04:24.519" v="22" actId="255"/>
        <pc:sldMkLst>
          <pc:docMk/>
          <pc:sldMk cId="3447173465" sldId="260"/>
        </pc:sldMkLst>
        <pc:graphicFrameChg chg="mod">
          <ac:chgData name="Carla Farrand" userId="ea9d3637-4ebc-4c07-b046-8b361779e50c" providerId="ADAL" clId="{136FE829-5E4D-49DA-B955-6D19E5352189}" dt="2026-09-16T17:04:24.519" v="22" actId="255"/>
          <ac:graphicFrameMkLst>
            <pc:docMk/>
            <pc:sldMk cId="3447173465" sldId="260"/>
            <ac:graphicFrameMk id="4" creationId="{651D6710-A3A8-328B-FC1D-56E139CB293F}"/>
          </ac:graphicFrameMkLst>
        </pc:graphicFrameChg>
      </pc:sldChg>
      <pc:sldChg chg="modSp modTransition">
        <pc:chgData name="Carla Farrand" userId="ea9d3637-4ebc-4c07-b046-8b361779e50c" providerId="ADAL" clId="{136FE829-5E4D-49DA-B955-6D19E5352189}" dt="2026-09-16T17:51:15.382" v="184"/>
        <pc:sldMkLst>
          <pc:docMk/>
          <pc:sldMk cId="2979129403" sldId="270"/>
        </pc:sldMkLst>
        <pc:spChg chg="mod">
          <ac:chgData name="Carla Farrand" userId="ea9d3637-4ebc-4c07-b046-8b361779e50c" providerId="ADAL" clId="{136FE829-5E4D-49DA-B955-6D19E5352189}" dt="2026-09-16T16:51:34.946" v="11"/>
          <ac:spMkLst>
            <pc:docMk/>
            <pc:sldMk cId="2979129403" sldId="270"/>
            <ac:spMk id="3" creationId="{64093471-A925-1262-E1F6-3BE1C7E31D1C}"/>
          </ac:spMkLst>
        </pc:spChg>
      </pc:sldChg>
      <pc:sldChg chg="modSp">
        <pc:chgData name="Carla Farrand" userId="ea9d3637-4ebc-4c07-b046-8b361779e50c" providerId="ADAL" clId="{136FE829-5E4D-49DA-B955-6D19E5352189}" dt="2026-09-16T16:28:42.313" v="6" actId="255"/>
        <pc:sldMkLst>
          <pc:docMk/>
          <pc:sldMk cId="910733356" sldId="271"/>
        </pc:sldMkLst>
        <pc:graphicFrameChg chg="mod">
          <ac:chgData name="Carla Farrand" userId="ea9d3637-4ebc-4c07-b046-8b361779e50c" providerId="ADAL" clId="{136FE829-5E4D-49DA-B955-6D19E5352189}" dt="2026-09-16T16:28:42.313" v="6" actId="255"/>
          <ac:graphicFrameMkLst>
            <pc:docMk/>
            <pc:sldMk cId="910733356" sldId="271"/>
            <ac:graphicFrameMk id="4" creationId="{7F331822-3330-1C09-4043-8B09A3E591F5}"/>
          </ac:graphicFrameMkLst>
        </pc:graphicFrameChg>
      </pc:sldChg>
      <pc:sldChg chg="modSp">
        <pc:chgData name="Carla Farrand" userId="ea9d3637-4ebc-4c07-b046-8b361779e50c" providerId="ADAL" clId="{136FE829-5E4D-49DA-B955-6D19E5352189}" dt="2026-09-16T16:31:29.731" v="7"/>
        <pc:sldMkLst>
          <pc:docMk/>
          <pc:sldMk cId="1779141058" sldId="272"/>
        </pc:sldMkLst>
        <pc:spChg chg="mod">
          <ac:chgData name="Carla Farrand" userId="ea9d3637-4ebc-4c07-b046-8b361779e50c" providerId="ADAL" clId="{136FE829-5E4D-49DA-B955-6D19E5352189}" dt="2026-09-16T16:31:29.731" v="7"/>
          <ac:spMkLst>
            <pc:docMk/>
            <pc:sldMk cId="1779141058" sldId="272"/>
            <ac:spMk id="3" creationId="{5D47745A-8727-6A81-37C9-3855723707F2}"/>
          </ac:spMkLst>
        </pc:spChg>
      </pc:sldChg>
      <pc:sldChg chg="modSp">
        <pc:chgData name="Carla Farrand" userId="ea9d3637-4ebc-4c07-b046-8b361779e50c" providerId="ADAL" clId="{136FE829-5E4D-49DA-B955-6D19E5352189}" dt="2026-09-16T16:32:43.046" v="8"/>
        <pc:sldMkLst>
          <pc:docMk/>
          <pc:sldMk cId="2547636573" sldId="273"/>
        </pc:sldMkLst>
        <pc:spChg chg="mod">
          <ac:chgData name="Carla Farrand" userId="ea9d3637-4ebc-4c07-b046-8b361779e50c" providerId="ADAL" clId="{136FE829-5E4D-49DA-B955-6D19E5352189}" dt="2026-09-16T16:32:43.046" v="8"/>
          <ac:spMkLst>
            <pc:docMk/>
            <pc:sldMk cId="2547636573" sldId="273"/>
            <ac:spMk id="3" creationId="{19A7BDBC-5D5B-0F40-E23D-576C2DE2BD2F}"/>
          </ac:spMkLst>
        </pc:spChg>
      </pc:sldChg>
      <pc:sldChg chg="modSp">
        <pc:chgData name="Carla Farrand" userId="ea9d3637-4ebc-4c07-b046-8b361779e50c" providerId="ADAL" clId="{136FE829-5E4D-49DA-B955-6D19E5352189}" dt="2026-09-16T16:33:33.607" v="9"/>
        <pc:sldMkLst>
          <pc:docMk/>
          <pc:sldMk cId="233640435" sldId="274"/>
        </pc:sldMkLst>
        <pc:spChg chg="mod">
          <ac:chgData name="Carla Farrand" userId="ea9d3637-4ebc-4c07-b046-8b361779e50c" providerId="ADAL" clId="{136FE829-5E4D-49DA-B955-6D19E5352189}" dt="2026-09-16T16:33:33.607" v="9"/>
          <ac:spMkLst>
            <pc:docMk/>
            <pc:sldMk cId="233640435" sldId="274"/>
            <ac:spMk id="3" creationId="{06438F2A-078E-BC73-F8AA-072EE7DC8309}"/>
          </ac:spMkLst>
        </pc:spChg>
      </pc:sldChg>
      <pc:sldChg chg="modSp">
        <pc:chgData name="Carla Farrand" userId="ea9d3637-4ebc-4c07-b046-8b361779e50c" providerId="ADAL" clId="{136FE829-5E4D-49DA-B955-6D19E5352189}" dt="2026-09-16T16:35:14.796" v="10"/>
        <pc:sldMkLst>
          <pc:docMk/>
          <pc:sldMk cId="2278893822" sldId="275"/>
        </pc:sldMkLst>
        <pc:spChg chg="mod">
          <ac:chgData name="Carla Farrand" userId="ea9d3637-4ebc-4c07-b046-8b361779e50c" providerId="ADAL" clId="{136FE829-5E4D-49DA-B955-6D19E5352189}" dt="2026-09-16T16:35:14.796" v="10"/>
          <ac:spMkLst>
            <pc:docMk/>
            <pc:sldMk cId="2278893822" sldId="275"/>
            <ac:spMk id="3" creationId="{3EF339A0-9F36-98D4-BC9F-796C9AC53027}"/>
          </ac:spMkLst>
        </pc:spChg>
      </pc:sldChg>
      <pc:sldChg chg="modSp mod modNotesTx">
        <pc:chgData name="Carla Farrand" userId="ea9d3637-4ebc-4c07-b046-8b361779e50c" providerId="ADAL" clId="{136FE829-5E4D-49DA-B955-6D19E5352189}" dt="2026-09-16T17:41:39.297" v="182" actId="33524"/>
        <pc:sldMkLst>
          <pc:docMk/>
          <pc:sldMk cId="306719915" sldId="276"/>
        </pc:sldMkLst>
        <pc:spChg chg="mod">
          <ac:chgData name="Carla Farrand" userId="ea9d3637-4ebc-4c07-b046-8b361779e50c" providerId="ADAL" clId="{136FE829-5E4D-49DA-B955-6D19E5352189}" dt="2026-09-16T17:41:26.302" v="181" actId="313"/>
          <ac:spMkLst>
            <pc:docMk/>
            <pc:sldMk cId="306719915" sldId="276"/>
            <ac:spMk id="3" creationId="{CA1CD7B8-B731-124C-3CD1-F8C36E2D1B78}"/>
          </ac:spMkLst>
        </pc:spChg>
      </pc:sldChg>
      <pc:sldChg chg="addSp delSp modSp add mod ord">
        <pc:chgData name="Carla Farrand" userId="ea9d3637-4ebc-4c07-b046-8b361779e50c" providerId="ADAL" clId="{136FE829-5E4D-49DA-B955-6D19E5352189}" dt="2026-09-16T17:51:41.855" v="188"/>
        <pc:sldMkLst>
          <pc:docMk/>
          <pc:sldMk cId="1367916042" sldId="278"/>
        </pc:sldMkLst>
        <pc:spChg chg="del">
          <ac:chgData name="Carla Farrand" userId="ea9d3637-4ebc-4c07-b046-8b361779e50c" providerId="ADAL" clId="{136FE829-5E4D-49DA-B955-6D19E5352189}" dt="2026-09-16T17:51:37.225" v="186" actId="478"/>
          <ac:spMkLst>
            <pc:docMk/>
            <pc:sldMk cId="1367916042" sldId="278"/>
            <ac:spMk id="3" creationId="{97354782-F4D8-413F-29C7-5DF73989B2B5}"/>
          </ac:spMkLst>
        </pc:spChg>
        <pc:spChg chg="add mod">
          <ac:chgData name="Carla Farrand" userId="ea9d3637-4ebc-4c07-b046-8b361779e50c" providerId="ADAL" clId="{136FE829-5E4D-49DA-B955-6D19E5352189}" dt="2026-09-16T17:51:37.225" v="186" actId="478"/>
          <ac:spMkLst>
            <pc:docMk/>
            <pc:sldMk cId="1367916042" sldId="278"/>
            <ac:spMk id="5" creationId="{E791F0D6-C2E0-EA09-C203-7E3916EEFE5B}"/>
          </ac:spMkLst>
        </pc:spChg>
      </pc:sldChg>
      <pc:sldChg chg="add">
        <pc:chgData name="Carla Farrand" userId="ea9d3637-4ebc-4c07-b046-8b361779e50c" providerId="ADAL" clId="{136FE829-5E4D-49DA-B955-6D19E5352189}" dt="2026-09-16T16:52:42.380" v="13"/>
        <pc:sldMkLst>
          <pc:docMk/>
          <pc:sldMk cId="0" sldId="28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2A8127D-9F65-4BA8-B6C3-7E1CBC83A538}" type="doc">
      <dgm:prSet loTypeId="urn:microsoft.com/office/officeart/2024/layout/HorizontalActionList" loCatId="textcard" qsTypeId="urn:microsoft.com/office/officeart/2005/8/quickstyle/simple1" qsCatId="simple" csTypeId="urn:microsoft.com/office/officeart/2005/8/colors/accent1_2" csCatId="accent1" phldr="1"/>
      <dgm:spPr/>
      <dgm:t>
        <a:bodyPr/>
        <a:lstStyle/>
        <a:p>
          <a:endParaRPr lang="en-US"/>
        </a:p>
      </dgm:t>
    </dgm:pt>
    <dgm:pt modelId="{CCA3F099-F065-4952-A6F6-229A1383D75B}">
      <dgm:prSet phldrT="[Text]" phldr="0" custT="1"/>
      <dgm:spPr/>
      <dgm:t>
        <a:bodyPr/>
        <a:lstStyle/>
        <a:p>
          <a:r>
            <a:rPr lang="en-US" sz="5400" dirty="0"/>
            <a:t>678</a:t>
          </a:r>
        </a:p>
      </dgm:t>
    </dgm:pt>
    <dgm:pt modelId="{83E8D90D-A7B8-432A-92B7-4F55785231E1}" type="parTrans" cxnId="{E109235A-4094-40A8-8690-62DE07E5BEBA}">
      <dgm:prSet/>
      <dgm:spPr/>
      <dgm:t>
        <a:bodyPr/>
        <a:lstStyle/>
        <a:p>
          <a:endParaRPr lang="en-US"/>
        </a:p>
      </dgm:t>
    </dgm:pt>
    <dgm:pt modelId="{2204D686-F469-4E0A-9313-F59A4BE4EDF0}" type="sibTrans" cxnId="{E109235A-4094-40A8-8690-62DE07E5BEBA}">
      <dgm:prSet/>
      <dgm:spPr/>
      <dgm:t>
        <a:bodyPr/>
        <a:lstStyle/>
        <a:p>
          <a:endParaRPr lang="en-US"/>
        </a:p>
      </dgm:t>
    </dgm:pt>
    <dgm:pt modelId="{F45C7E47-1271-4FB2-B682-AE61322B23C8}">
      <dgm:prSet phldrT="[Text]" phldr="0" custT="1"/>
      <dgm:spPr/>
      <dgm:t>
        <a:bodyPr/>
        <a:lstStyle/>
        <a:p>
          <a:r>
            <a:rPr lang="en-US" sz="2800" dirty="0"/>
            <a:t>Applications submitted through the portal</a:t>
          </a:r>
        </a:p>
      </dgm:t>
    </dgm:pt>
    <dgm:pt modelId="{1C81CE64-3650-4890-82D5-B424AFBBE958}" type="parTrans" cxnId="{AAA496F5-06D3-4D2B-8FF3-445B00122B2F}">
      <dgm:prSet/>
      <dgm:spPr/>
      <dgm:t>
        <a:bodyPr/>
        <a:lstStyle/>
        <a:p>
          <a:endParaRPr lang="en-US"/>
        </a:p>
      </dgm:t>
    </dgm:pt>
    <dgm:pt modelId="{AD00CC34-8B6A-45D5-9625-B5343C9F3EC3}" type="sibTrans" cxnId="{AAA496F5-06D3-4D2B-8FF3-445B00122B2F}">
      <dgm:prSet/>
      <dgm:spPr/>
      <dgm:t>
        <a:bodyPr/>
        <a:lstStyle/>
        <a:p>
          <a:endParaRPr lang="en-US"/>
        </a:p>
      </dgm:t>
    </dgm:pt>
    <dgm:pt modelId="{577FB994-13E4-4378-89BC-FF350F6ED500}">
      <dgm:prSet phldrT="[Text]" phldr="0" custT="1"/>
      <dgm:spPr/>
      <dgm:t>
        <a:bodyPr/>
        <a:lstStyle/>
        <a:p>
          <a:r>
            <a:rPr lang="en-US" sz="5400" dirty="0"/>
            <a:t>486</a:t>
          </a:r>
        </a:p>
      </dgm:t>
    </dgm:pt>
    <dgm:pt modelId="{5B117774-4FCC-43B2-A72B-D6C457E68452}" type="parTrans" cxnId="{4CCB262D-B535-45C9-BD28-5A0833394B61}">
      <dgm:prSet/>
      <dgm:spPr/>
      <dgm:t>
        <a:bodyPr/>
        <a:lstStyle/>
        <a:p>
          <a:endParaRPr lang="en-US"/>
        </a:p>
      </dgm:t>
    </dgm:pt>
    <dgm:pt modelId="{566BB628-FB37-4E92-9A76-339B850D2097}" type="sibTrans" cxnId="{4CCB262D-B535-45C9-BD28-5A0833394B61}">
      <dgm:prSet/>
      <dgm:spPr/>
      <dgm:t>
        <a:bodyPr/>
        <a:lstStyle/>
        <a:p>
          <a:endParaRPr lang="en-US"/>
        </a:p>
      </dgm:t>
    </dgm:pt>
    <dgm:pt modelId="{F84E040F-59F5-4E69-8E01-0DB3171DE5AF}">
      <dgm:prSet phldrT="[Text]" phldr="0" custT="1"/>
      <dgm:spPr/>
      <dgm:t>
        <a:bodyPr/>
        <a:lstStyle/>
        <a:p>
          <a:r>
            <a:rPr lang="en-US" sz="2800" dirty="0"/>
            <a:t>Advanced to regional and national judging</a:t>
          </a:r>
        </a:p>
      </dgm:t>
    </dgm:pt>
    <dgm:pt modelId="{74338FF7-4985-47EE-92D2-EAB856F5D634}" type="parTrans" cxnId="{DDD5A52F-BD31-4B16-8F7B-220208A1A83B}">
      <dgm:prSet/>
      <dgm:spPr/>
      <dgm:t>
        <a:bodyPr/>
        <a:lstStyle/>
        <a:p>
          <a:endParaRPr lang="en-US"/>
        </a:p>
      </dgm:t>
    </dgm:pt>
    <dgm:pt modelId="{7C75C935-50CD-442E-9255-CB011D3F56CD}" type="sibTrans" cxnId="{DDD5A52F-BD31-4B16-8F7B-220208A1A83B}">
      <dgm:prSet/>
      <dgm:spPr/>
      <dgm:t>
        <a:bodyPr/>
        <a:lstStyle/>
        <a:p>
          <a:endParaRPr lang="en-US"/>
        </a:p>
      </dgm:t>
    </dgm:pt>
    <dgm:pt modelId="{2F2CBC3B-76F3-4B11-852B-173AC7E6AF9D}" type="pres">
      <dgm:prSet presAssocID="{62A8127D-9F65-4BA8-B6C3-7E1CBC83A538}" presName="Name0" presStyleCnt="0">
        <dgm:presLayoutVars>
          <dgm:dir/>
          <dgm:animLvl val="lvl"/>
          <dgm:resizeHandles val="exact"/>
        </dgm:presLayoutVars>
      </dgm:prSet>
      <dgm:spPr/>
    </dgm:pt>
    <dgm:pt modelId="{BB1B92DA-E848-4FBD-A9ED-3455582EF7AB}" type="pres">
      <dgm:prSet presAssocID="{CCA3F099-F065-4952-A6F6-229A1383D75B}" presName="composite" presStyleCnt="0"/>
      <dgm:spPr/>
    </dgm:pt>
    <dgm:pt modelId="{5DC686AD-B4F5-472B-9AB2-25DD0897BF79}" type="pres">
      <dgm:prSet presAssocID="{CCA3F099-F065-4952-A6F6-229A1383D75B}" presName="parTx" presStyleLbl="alignNode1" presStyleIdx="0" presStyleCnt="2">
        <dgm:presLayoutVars>
          <dgm:chMax val="0"/>
          <dgm:chPref val="0"/>
        </dgm:presLayoutVars>
      </dgm:prSet>
      <dgm:spPr/>
    </dgm:pt>
    <dgm:pt modelId="{8A905A04-EDE8-4033-BAB9-9FC73D1F2803}" type="pres">
      <dgm:prSet presAssocID="{CCA3F099-F065-4952-A6F6-229A1383D75B}" presName="bgOutline" presStyleLbl="fgAcc1" presStyleIdx="0" presStyleCnt="2">
        <dgm:presLayoutVars>
          <dgm:bulletEnabled/>
        </dgm:presLayoutVars>
      </dgm:prSet>
      <dgm:spPr/>
    </dgm:pt>
    <dgm:pt modelId="{9F415B91-7842-4A65-BC19-C9DC75B25905}" type="pres">
      <dgm:prSet presAssocID="{2204D686-F469-4E0A-9313-F59A4BE4EDF0}" presName="space" presStyleCnt="0"/>
      <dgm:spPr/>
    </dgm:pt>
    <dgm:pt modelId="{389D6BC9-30C5-42F5-8D17-CB3956F01860}" type="pres">
      <dgm:prSet presAssocID="{577FB994-13E4-4378-89BC-FF350F6ED500}" presName="composite" presStyleCnt="0"/>
      <dgm:spPr/>
    </dgm:pt>
    <dgm:pt modelId="{054B4659-4E59-4E07-91C1-76CB2D4E9AC3}" type="pres">
      <dgm:prSet presAssocID="{577FB994-13E4-4378-89BC-FF350F6ED500}" presName="parTx" presStyleLbl="alignNode1" presStyleIdx="1" presStyleCnt="2">
        <dgm:presLayoutVars>
          <dgm:chMax val="0"/>
          <dgm:chPref val="0"/>
        </dgm:presLayoutVars>
      </dgm:prSet>
      <dgm:spPr/>
    </dgm:pt>
    <dgm:pt modelId="{314F9535-D8BC-4968-8FA2-41DAE14A1632}" type="pres">
      <dgm:prSet presAssocID="{577FB994-13E4-4378-89BC-FF350F6ED500}" presName="bgOutline" presStyleLbl="fgAcc1" presStyleIdx="1" presStyleCnt="2">
        <dgm:presLayoutVars>
          <dgm:bulletEnabled/>
        </dgm:presLayoutVars>
      </dgm:prSet>
      <dgm:spPr/>
    </dgm:pt>
  </dgm:ptLst>
  <dgm:cxnLst>
    <dgm:cxn modelId="{4CCB262D-B535-45C9-BD28-5A0833394B61}" srcId="{62A8127D-9F65-4BA8-B6C3-7E1CBC83A538}" destId="{577FB994-13E4-4378-89BC-FF350F6ED500}" srcOrd="1" destOrd="0" parTransId="{5B117774-4FCC-43B2-A72B-D6C457E68452}" sibTransId="{566BB628-FB37-4E92-9A76-339B850D2097}"/>
    <dgm:cxn modelId="{DDD5A52F-BD31-4B16-8F7B-220208A1A83B}" srcId="{577FB994-13E4-4378-89BC-FF350F6ED500}" destId="{F84E040F-59F5-4E69-8E01-0DB3171DE5AF}" srcOrd="0" destOrd="0" parTransId="{74338FF7-4985-47EE-92D2-EAB856F5D634}" sibTransId="{7C75C935-50CD-442E-9255-CB011D3F56CD}"/>
    <dgm:cxn modelId="{0941C66F-02CC-4664-B4A3-4E6CF9D17BF4}" type="presOf" srcId="{CCA3F099-F065-4952-A6F6-229A1383D75B}" destId="{5DC686AD-B4F5-472B-9AB2-25DD0897BF79}" srcOrd="0" destOrd="0" presId="urn:microsoft.com/office/officeart/2024/layout/HorizontalActionList"/>
    <dgm:cxn modelId="{E109235A-4094-40A8-8690-62DE07E5BEBA}" srcId="{62A8127D-9F65-4BA8-B6C3-7E1CBC83A538}" destId="{CCA3F099-F065-4952-A6F6-229A1383D75B}" srcOrd="0" destOrd="0" parTransId="{83E8D90D-A7B8-432A-92B7-4F55785231E1}" sibTransId="{2204D686-F469-4E0A-9313-F59A4BE4EDF0}"/>
    <dgm:cxn modelId="{6BDEF383-BCB4-4D74-A412-DA80FFFF375D}" type="presOf" srcId="{F84E040F-59F5-4E69-8E01-0DB3171DE5AF}" destId="{314F9535-D8BC-4968-8FA2-41DAE14A1632}" srcOrd="0" destOrd="0" presId="urn:microsoft.com/office/officeart/2024/layout/HorizontalActionList"/>
    <dgm:cxn modelId="{B0E5A79D-55F5-4AC1-8EB1-767DE13F8ADC}" type="presOf" srcId="{577FB994-13E4-4378-89BC-FF350F6ED500}" destId="{054B4659-4E59-4E07-91C1-76CB2D4E9AC3}" srcOrd="0" destOrd="0" presId="urn:microsoft.com/office/officeart/2024/layout/HorizontalActionList"/>
    <dgm:cxn modelId="{513944C6-720F-44DD-8EF7-852462D84F6A}" type="presOf" srcId="{F45C7E47-1271-4FB2-B682-AE61322B23C8}" destId="{8A905A04-EDE8-4033-BAB9-9FC73D1F2803}" srcOrd="0" destOrd="0" presId="urn:microsoft.com/office/officeart/2024/layout/HorizontalActionList"/>
    <dgm:cxn modelId="{AAA496F5-06D3-4D2B-8FF3-445B00122B2F}" srcId="{CCA3F099-F065-4952-A6F6-229A1383D75B}" destId="{F45C7E47-1271-4FB2-B682-AE61322B23C8}" srcOrd="0" destOrd="0" parTransId="{1C81CE64-3650-4890-82D5-B424AFBBE958}" sibTransId="{AD00CC34-8B6A-45D5-9625-B5343C9F3EC3}"/>
    <dgm:cxn modelId="{813205FC-80CD-4376-AF0F-4585E3E3C6E0}" type="presOf" srcId="{62A8127D-9F65-4BA8-B6C3-7E1CBC83A538}" destId="{2F2CBC3B-76F3-4B11-852B-173AC7E6AF9D}" srcOrd="0" destOrd="0" presId="urn:microsoft.com/office/officeart/2024/layout/HorizontalActionList"/>
    <dgm:cxn modelId="{1E712A53-D086-4C76-8CA3-75CA4AC1E4E0}" type="presParOf" srcId="{2F2CBC3B-76F3-4B11-852B-173AC7E6AF9D}" destId="{BB1B92DA-E848-4FBD-A9ED-3455582EF7AB}" srcOrd="0" destOrd="0" presId="urn:microsoft.com/office/officeart/2024/layout/HorizontalActionList"/>
    <dgm:cxn modelId="{16A100C8-27D5-4677-BD1B-789D8008FD21}" type="presParOf" srcId="{BB1B92DA-E848-4FBD-A9ED-3455582EF7AB}" destId="{5DC686AD-B4F5-472B-9AB2-25DD0897BF79}" srcOrd="0" destOrd="0" presId="urn:microsoft.com/office/officeart/2024/layout/HorizontalActionList"/>
    <dgm:cxn modelId="{66CEB249-4DD2-4103-9D94-3110E98E1033}" type="presParOf" srcId="{BB1B92DA-E848-4FBD-A9ED-3455582EF7AB}" destId="{8A905A04-EDE8-4033-BAB9-9FC73D1F2803}" srcOrd="1" destOrd="0" presId="urn:microsoft.com/office/officeart/2024/layout/HorizontalActionList"/>
    <dgm:cxn modelId="{3733EB64-C322-422F-A435-F0368B4121E1}" type="presParOf" srcId="{2F2CBC3B-76F3-4B11-852B-173AC7E6AF9D}" destId="{9F415B91-7842-4A65-BC19-C9DC75B25905}" srcOrd="1" destOrd="0" presId="urn:microsoft.com/office/officeart/2024/layout/HorizontalActionList"/>
    <dgm:cxn modelId="{5FEE8B2A-0016-42AE-BE55-B3866557924D}" type="presParOf" srcId="{2F2CBC3B-76F3-4B11-852B-173AC7E6AF9D}" destId="{389D6BC9-30C5-42F5-8D17-CB3956F01860}" srcOrd="2" destOrd="0" presId="urn:microsoft.com/office/officeart/2024/layout/HorizontalActionList"/>
    <dgm:cxn modelId="{1B95E61B-866F-4B98-9A2A-73BB51F5D6DB}" type="presParOf" srcId="{389D6BC9-30C5-42F5-8D17-CB3956F01860}" destId="{054B4659-4E59-4E07-91C1-76CB2D4E9AC3}" srcOrd="0" destOrd="0" presId="urn:microsoft.com/office/officeart/2024/layout/HorizontalActionList"/>
    <dgm:cxn modelId="{F1D2921E-82DD-4FE4-8F48-4777A3C01A1F}" type="presParOf" srcId="{389D6BC9-30C5-42F5-8D17-CB3956F01860}" destId="{314F9535-D8BC-4968-8FA2-41DAE14A1632}" srcOrd="1" destOrd="0" presId="urn:microsoft.com/office/officeart/2024/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12638B-0618-4E1C-8EE3-9718BC4B5368}" type="doc">
      <dgm:prSet loTypeId="urn:microsoft.com/office/officeart/2008/layout/VerticalCurvedList" loCatId="list" qsTypeId="urn:microsoft.com/office/officeart/2005/8/quickstyle/simple1#1" qsCatId="simple" csTypeId="urn:microsoft.com/office/officeart/2005/8/colors/accent1_2#1" csCatId="accent1" phldr="1"/>
      <dgm:spPr/>
      <dgm:t>
        <a:bodyPr/>
        <a:lstStyle/>
        <a:p>
          <a:endParaRPr lang="en-US"/>
        </a:p>
      </dgm:t>
    </dgm:pt>
    <dgm:pt modelId="{C70DA4DC-957D-4035-80B6-A47A11C9E165}">
      <dgm:prSet phldrT="[Text]" custT="1"/>
      <dgm:spPr/>
      <dgm:t>
        <a:bodyPr/>
        <a:lstStyle/>
        <a:p>
          <a:r>
            <a:rPr lang="en-US" sz="3600" dirty="0"/>
            <a:t>Member Prepares</a:t>
          </a:r>
        </a:p>
      </dgm:t>
    </dgm:pt>
    <dgm:pt modelId="{8A142C81-2790-4A54-BB35-A1C9BBB1FCDF}" type="parTrans" cxnId="{CB2666D7-627A-4C6C-A3EB-2F751FFA145F}">
      <dgm:prSet/>
      <dgm:spPr/>
      <dgm:t>
        <a:bodyPr/>
        <a:lstStyle/>
        <a:p>
          <a:endParaRPr lang="en-US"/>
        </a:p>
      </dgm:t>
    </dgm:pt>
    <dgm:pt modelId="{51A8F161-9730-4A06-BC05-C6341182FA65}" type="sibTrans" cxnId="{CB2666D7-627A-4C6C-A3EB-2F751FFA145F}">
      <dgm:prSet/>
      <dgm:spPr/>
      <dgm:t>
        <a:bodyPr/>
        <a:lstStyle/>
        <a:p>
          <a:endParaRPr lang="en-US"/>
        </a:p>
      </dgm:t>
    </dgm:pt>
    <dgm:pt modelId="{057CE1D0-33BB-4BD2-B8B9-26CAE06D3808}">
      <dgm:prSet phldrT="[Text]" custT="1"/>
      <dgm:spPr/>
      <dgm:t>
        <a:bodyPr/>
        <a:lstStyle/>
        <a:p>
          <a:r>
            <a:rPr lang="en-US" sz="3600" dirty="0"/>
            <a:t>Affiliate Review</a:t>
          </a:r>
        </a:p>
      </dgm:t>
    </dgm:pt>
    <dgm:pt modelId="{963977FB-C3BB-436B-AB7C-50CB8EBBD6DE}" type="parTrans" cxnId="{F40E5CF4-870F-40F9-BCE4-C3B6546AD8F7}">
      <dgm:prSet/>
      <dgm:spPr/>
      <dgm:t>
        <a:bodyPr/>
        <a:lstStyle/>
        <a:p>
          <a:endParaRPr lang="en-US"/>
        </a:p>
      </dgm:t>
    </dgm:pt>
    <dgm:pt modelId="{BB8B6D66-5398-49C8-B5D2-021B615C335D}" type="sibTrans" cxnId="{F40E5CF4-870F-40F9-BCE4-C3B6546AD8F7}">
      <dgm:prSet/>
      <dgm:spPr/>
      <dgm:t>
        <a:bodyPr/>
        <a:lstStyle/>
        <a:p>
          <a:endParaRPr lang="en-US"/>
        </a:p>
      </dgm:t>
    </dgm:pt>
    <dgm:pt modelId="{B5722B92-1580-46CC-A2D1-D3FBE63717E8}">
      <dgm:prSet phldrT="[Text]" custT="1"/>
      <dgm:spPr/>
      <dgm:t>
        <a:bodyPr/>
        <a:lstStyle/>
        <a:p>
          <a:r>
            <a:rPr lang="en-US" sz="3600" dirty="0"/>
            <a:t>NEAFCS Awards Portal</a:t>
          </a:r>
        </a:p>
      </dgm:t>
    </dgm:pt>
    <dgm:pt modelId="{A543E3C8-22D6-4626-B430-74A21B964F62}" type="parTrans" cxnId="{1103B228-5391-46C5-AE1E-4796A64763D2}">
      <dgm:prSet/>
      <dgm:spPr/>
      <dgm:t>
        <a:bodyPr/>
        <a:lstStyle/>
        <a:p>
          <a:endParaRPr lang="en-US"/>
        </a:p>
      </dgm:t>
    </dgm:pt>
    <dgm:pt modelId="{17408AE2-B3D8-4CB9-B1E1-B9D800893F90}" type="sibTrans" cxnId="{1103B228-5391-46C5-AE1E-4796A64763D2}">
      <dgm:prSet/>
      <dgm:spPr/>
      <dgm:t>
        <a:bodyPr/>
        <a:lstStyle/>
        <a:p>
          <a:endParaRPr lang="en-US"/>
        </a:p>
      </dgm:t>
    </dgm:pt>
    <dgm:pt modelId="{D821A639-22F2-4219-A498-BC92DEE4F415}">
      <dgm:prSet custT="1"/>
      <dgm:spPr/>
      <dgm:t>
        <a:bodyPr/>
        <a:lstStyle/>
        <a:p>
          <a:r>
            <a:rPr lang="en-US" sz="3600" dirty="0"/>
            <a:t>NEAFCS Judging</a:t>
          </a:r>
        </a:p>
      </dgm:t>
    </dgm:pt>
    <dgm:pt modelId="{1C058E59-6703-4452-9079-940D378EB779}" type="parTrans" cxnId="{54FF5996-23A5-4DDE-8C32-CE884B193E5A}">
      <dgm:prSet/>
      <dgm:spPr/>
      <dgm:t>
        <a:bodyPr/>
        <a:lstStyle/>
        <a:p>
          <a:endParaRPr lang="en-US"/>
        </a:p>
      </dgm:t>
    </dgm:pt>
    <dgm:pt modelId="{16F103BE-F5E4-4F7A-889D-2B37C92409EE}" type="sibTrans" cxnId="{54FF5996-23A5-4DDE-8C32-CE884B193E5A}">
      <dgm:prSet/>
      <dgm:spPr/>
      <dgm:t>
        <a:bodyPr/>
        <a:lstStyle/>
        <a:p>
          <a:endParaRPr lang="en-US"/>
        </a:p>
      </dgm:t>
    </dgm:pt>
    <dgm:pt modelId="{02FD5A06-7215-4ABF-AF0F-CC37FB5F6FA2}">
      <dgm:prSet custT="1"/>
      <dgm:spPr/>
      <dgm:t>
        <a:bodyPr/>
        <a:lstStyle/>
        <a:p>
          <a:r>
            <a:rPr lang="en-US" sz="3600" dirty="0"/>
            <a:t>State Winner Form</a:t>
          </a:r>
        </a:p>
      </dgm:t>
    </dgm:pt>
    <dgm:pt modelId="{30C2F34E-8505-4C9D-86B6-2B68F65F05D9}" type="parTrans" cxnId="{79F1FE9E-4E5A-4951-B159-1AA451B7952A}">
      <dgm:prSet/>
      <dgm:spPr/>
      <dgm:t>
        <a:bodyPr/>
        <a:lstStyle/>
        <a:p>
          <a:endParaRPr lang="en-US"/>
        </a:p>
      </dgm:t>
    </dgm:pt>
    <dgm:pt modelId="{8F1D7FCB-058C-440C-BFFF-CB3A9E864B27}" type="sibTrans" cxnId="{79F1FE9E-4E5A-4951-B159-1AA451B7952A}">
      <dgm:prSet/>
      <dgm:spPr/>
      <dgm:t>
        <a:bodyPr/>
        <a:lstStyle/>
        <a:p>
          <a:endParaRPr lang="en-US"/>
        </a:p>
      </dgm:t>
    </dgm:pt>
    <dgm:pt modelId="{71A20748-1A12-4832-8264-9856443BEBD0}" type="pres">
      <dgm:prSet presAssocID="{7412638B-0618-4E1C-8EE3-9718BC4B5368}" presName="Name0" presStyleCnt="0">
        <dgm:presLayoutVars>
          <dgm:chMax val="7"/>
          <dgm:chPref val="7"/>
          <dgm:dir/>
        </dgm:presLayoutVars>
      </dgm:prSet>
      <dgm:spPr/>
    </dgm:pt>
    <dgm:pt modelId="{41ED67B1-8B1E-4C4E-B59C-1FB41289FB52}" type="pres">
      <dgm:prSet presAssocID="{7412638B-0618-4E1C-8EE3-9718BC4B5368}" presName="Name1" presStyleCnt="0"/>
      <dgm:spPr/>
    </dgm:pt>
    <dgm:pt modelId="{F93DF3C3-7124-47D0-8013-439C6BF1454E}" type="pres">
      <dgm:prSet presAssocID="{7412638B-0618-4E1C-8EE3-9718BC4B5368}" presName="cycle" presStyleCnt="0"/>
      <dgm:spPr/>
    </dgm:pt>
    <dgm:pt modelId="{2C965CB3-AF76-43B1-BACC-8DA7FA02CCFD}" type="pres">
      <dgm:prSet presAssocID="{7412638B-0618-4E1C-8EE3-9718BC4B5368}" presName="srcNode" presStyleLbl="node1" presStyleIdx="0" presStyleCnt="5"/>
      <dgm:spPr/>
    </dgm:pt>
    <dgm:pt modelId="{E5DA5648-8653-402B-A766-3DF213D7E56D}" type="pres">
      <dgm:prSet presAssocID="{7412638B-0618-4E1C-8EE3-9718BC4B5368}" presName="conn" presStyleLbl="parChTrans1D2" presStyleIdx="0" presStyleCnt="1"/>
      <dgm:spPr/>
    </dgm:pt>
    <dgm:pt modelId="{B2CA3081-A11A-4896-9E5E-08F80FC3DBA8}" type="pres">
      <dgm:prSet presAssocID="{7412638B-0618-4E1C-8EE3-9718BC4B5368}" presName="extraNode" presStyleLbl="node1" presStyleIdx="0" presStyleCnt="5"/>
      <dgm:spPr/>
    </dgm:pt>
    <dgm:pt modelId="{BE271440-5BF0-4D83-885F-54C8D47D950F}" type="pres">
      <dgm:prSet presAssocID="{7412638B-0618-4E1C-8EE3-9718BC4B5368}" presName="dstNode" presStyleLbl="node1" presStyleIdx="0" presStyleCnt="5"/>
      <dgm:spPr/>
    </dgm:pt>
    <dgm:pt modelId="{4BBFC967-38CB-4F7F-A3D9-5D7FB0FB39BF}" type="pres">
      <dgm:prSet presAssocID="{C70DA4DC-957D-4035-80B6-A47A11C9E165}" presName="text_1" presStyleLbl="node1" presStyleIdx="0" presStyleCnt="5">
        <dgm:presLayoutVars>
          <dgm:bulletEnabled val="1"/>
        </dgm:presLayoutVars>
      </dgm:prSet>
      <dgm:spPr/>
    </dgm:pt>
    <dgm:pt modelId="{B2178AF2-B1F2-444E-9BF4-E72468512666}" type="pres">
      <dgm:prSet presAssocID="{C70DA4DC-957D-4035-80B6-A47A11C9E165}" presName="accent_1" presStyleCnt="0"/>
      <dgm:spPr/>
    </dgm:pt>
    <dgm:pt modelId="{AD298A2A-A2F1-46CC-9DB5-3F0082CC6301}" type="pres">
      <dgm:prSet presAssocID="{C70DA4DC-957D-4035-80B6-A47A11C9E165}" presName="accentRepeatNode" presStyleLbl="solidFgAcc1" presStyleIdx="0" presStyleCnt="5"/>
      <dgm:spPr/>
    </dgm:pt>
    <dgm:pt modelId="{240E09CC-3C05-488E-A2CC-EFCCF8CB6200}" type="pres">
      <dgm:prSet presAssocID="{057CE1D0-33BB-4BD2-B8B9-26CAE06D3808}" presName="text_2" presStyleLbl="node1" presStyleIdx="1" presStyleCnt="5">
        <dgm:presLayoutVars>
          <dgm:bulletEnabled val="1"/>
        </dgm:presLayoutVars>
      </dgm:prSet>
      <dgm:spPr/>
    </dgm:pt>
    <dgm:pt modelId="{FEE1879B-789B-430B-B428-EB224750D3C8}" type="pres">
      <dgm:prSet presAssocID="{057CE1D0-33BB-4BD2-B8B9-26CAE06D3808}" presName="accent_2" presStyleCnt="0"/>
      <dgm:spPr/>
    </dgm:pt>
    <dgm:pt modelId="{30B25CB7-BB37-45A4-9339-29C88A9FE4EF}" type="pres">
      <dgm:prSet presAssocID="{057CE1D0-33BB-4BD2-B8B9-26CAE06D3808}" presName="accentRepeatNode" presStyleLbl="solidFgAcc1" presStyleIdx="1" presStyleCnt="5"/>
      <dgm:spPr/>
    </dgm:pt>
    <dgm:pt modelId="{07656B42-E732-40F9-8FD1-6D6B1B102D8A}" type="pres">
      <dgm:prSet presAssocID="{B5722B92-1580-46CC-A2D1-D3FBE63717E8}" presName="text_3" presStyleLbl="node1" presStyleIdx="2" presStyleCnt="5">
        <dgm:presLayoutVars>
          <dgm:bulletEnabled val="1"/>
        </dgm:presLayoutVars>
      </dgm:prSet>
      <dgm:spPr/>
    </dgm:pt>
    <dgm:pt modelId="{762F3DA2-70EE-4B8E-BBF7-36C5B5D42ABB}" type="pres">
      <dgm:prSet presAssocID="{B5722B92-1580-46CC-A2D1-D3FBE63717E8}" presName="accent_3" presStyleCnt="0"/>
      <dgm:spPr/>
    </dgm:pt>
    <dgm:pt modelId="{AA1C8D2C-F248-41E4-813D-73C4E7921C5D}" type="pres">
      <dgm:prSet presAssocID="{B5722B92-1580-46CC-A2D1-D3FBE63717E8}" presName="accentRepeatNode" presStyleLbl="solidFgAcc1" presStyleIdx="2" presStyleCnt="5"/>
      <dgm:spPr/>
    </dgm:pt>
    <dgm:pt modelId="{8D293DAC-9A3D-4272-9FCF-8F3F80D200FF}" type="pres">
      <dgm:prSet presAssocID="{02FD5A06-7215-4ABF-AF0F-CC37FB5F6FA2}" presName="text_4" presStyleLbl="node1" presStyleIdx="3" presStyleCnt="5">
        <dgm:presLayoutVars>
          <dgm:bulletEnabled val="1"/>
        </dgm:presLayoutVars>
      </dgm:prSet>
      <dgm:spPr/>
    </dgm:pt>
    <dgm:pt modelId="{636F62DC-0D6A-45BE-B660-5D66C026CCB5}" type="pres">
      <dgm:prSet presAssocID="{02FD5A06-7215-4ABF-AF0F-CC37FB5F6FA2}" presName="accent_4" presStyleCnt="0"/>
      <dgm:spPr/>
    </dgm:pt>
    <dgm:pt modelId="{F59EF9B4-C53A-4CD8-8D87-DE33715982C5}" type="pres">
      <dgm:prSet presAssocID="{02FD5A06-7215-4ABF-AF0F-CC37FB5F6FA2}" presName="accentRepeatNode" presStyleLbl="solidFgAcc1" presStyleIdx="3" presStyleCnt="5"/>
      <dgm:spPr/>
    </dgm:pt>
    <dgm:pt modelId="{9AC90966-FE46-4A82-8F0A-4906AEF47907}" type="pres">
      <dgm:prSet presAssocID="{D821A639-22F2-4219-A498-BC92DEE4F415}" presName="text_5" presStyleLbl="node1" presStyleIdx="4" presStyleCnt="5">
        <dgm:presLayoutVars>
          <dgm:bulletEnabled val="1"/>
        </dgm:presLayoutVars>
      </dgm:prSet>
      <dgm:spPr/>
    </dgm:pt>
    <dgm:pt modelId="{742A63B2-AC41-4514-8F79-7739AE4190D1}" type="pres">
      <dgm:prSet presAssocID="{D821A639-22F2-4219-A498-BC92DEE4F415}" presName="accent_5" presStyleCnt="0"/>
      <dgm:spPr/>
    </dgm:pt>
    <dgm:pt modelId="{B0B149DA-8DE6-4DDD-AEC9-FAFEC9FBC903}" type="pres">
      <dgm:prSet presAssocID="{D821A639-22F2-4219-A498-BC92DEE4F415}" presName="accentRepeatNode" presStyleLbl="solidFgAcc1" presStyleIdx="4" presStyleCnt="5"/>
      <dgm:spPr/>
    </dgm:pt>
  </dgm:ptLst>
  <dgm:cxnLst>
    <dgm:cxn modelId="{1F325319-154C-4822-A58B-677424446382}" type="presOf" srcId="{B5722B92-1580-46CC-A2D1-D3FBE63717E8}" destId="{07656B42-E732-40F9-8FD1-6D6B1B102D8A}" srcOrd="0" destOrd="0" presId="urn:microsoft.com/office/officeart/2008/layout/VerticalCurvedList"/>
    <dgm:cxn modelId="{FA2EC919-1EC5-46C4-AB67-126B235EB828}" type="presOf" srcId="{057CE1D0-33BB-4BD2-B8B9-26CAE06D3808}" destId="{240E09CC-3C05-488E-A2CC-EFCCF8CB6200}" srcOrd="0" destOrd="0" presId="urn:microsoft.com/office/officeart/2008/layout/VerticalCurvedList"/>
    <dgm:cxn modelId="{1103B228-5391-46C5-AE1E-4796A64763D2}" srcId="{7412638B-0618-4E1C-8EE3-9718BC4B5368}" destId="{B5722B92-1580-46CC-A2D1-D3FBE63717E8}" srcOrd="2" destOrd="0" parTransId="{A543E3C8-22D6-4626-B430-74A21B964F62}" sibTransId="{17408AE2-B3D8-4CB9-B1E1-B9D800893F90}"/>
    <dgm:cxn modelId="{ED69D54C-640B-4122-8D55-30E606A879EC}" type="presOf" srcId="{02FD5A06-7215-4ABF-AF0F-CC37FB5F6FA2}" destId="{8D293DAC-9A3D-4272-9FCF-8F3F80D200FF}" srcOrd="0" destOrd="0" presId="urn:microsoft.com/office/officeart/2008/layout/VerticalCurvedList"/>
    <dgm:cxn modelId="{E43D5550-E0DC-4227-93A4-3346956FC375}" type="presOf" srcId="{51A8F161-9730-4A06-BC05-C6341182FA65}" destId="{E5DA5648-8653-402B-A766-3DF213D7E56D}" srcOrd="0" destOrd="0" presId="urn:microsoft.com/office/officeart/2008/layout/VerticalCurvedList"/>
    <dgm:cxn modelId="{54FF5996-23A5-4DDE-8C32-CE884B193E5A}" srcId="{7412638B-0618-4E1C-8EE3-9718BC4B5368}" destId="{D821A639-22F2-4219-A498-BC92DEE4F415}" srcOrd="4" destOrd="0" parTransId="{1C058E59-6703-4452-9079-940D378EB779}" sibTransId="{16F103BE-F5E4-4F7A-889D-2B37C92409EE}"/>
    <dgm:cxn modelId="{79F1FE9E-4E5A-4951-B159-1AA451B7952A}" srcId="{7412638B-0618-4E1C-8EE3-9718BC4B5368}" destId="{02FD5A06-7215-4ABF-AF0F-CC37FB5F6FA2}" srcOrd="3" destOrd="0" parTransId="{30C2F34E-8505-4C9D-86B6-2B68F65F05D9}" sibTransId="{8F1D7FCB-058C-440C-BFFF-CB3A9E864B27}"/>
    <dgm:cxn modelId="{EDE2CAA1-2086-46DC-948F-98D2671AD31B}" type="presOf" srcId="{D821A639-22F2-4219-A498-BC92DEE4F415}" destId="{9AC90966-FE46-4A82-8F0A-4906AEF47907}" srcOrd="0" destOrd="0" presId="urn:microsoft.com/office/officeart/2008/layout/VerticalCurvedList"/>
    <dgm:cxn modelId="{A9016ABA-FDC3-49F3-BF60-88AACC675D62}" type="presOf" srcId="{7412638B-0618-4E1C-8EE3-9718BC4B5368}" destId="{71A20748-1A12-4832-8264-9856443BEBD0}" srcOrd="0" destOrd="0" presId="urn:microsoft.com/office/officeart/2008/layout/VerticalCurvedList"/>
    <dgm:cxn modelId="{CB2666D7-627A-4C6C-A3EB-2F751FFA145F}" srcId="{7412638B-0618-4E1C-8EE3-9718BC4B5368}" destId="{C70DA4DC-957D-4035-80B6-A47A11C9E165}" srcOrd="0" destOrd="0" parTransId="{8A142C81-2790-4A54-BB35-A1C9BBB1FCDF}" sibTransId="{51A8F161-9730-4A06-BC05-C6341182FA65}"/>
    <dgm:cxn modelId="{F40E5CF4-870F-40F9-BCE4-C3B6546AD8F7}" srcId="{7412638B-0618-4E1C-8EE3-9718BC4B5368}" destId="{057CE1D0-33BB-4BD2-B8B9-26CAE06D3808}" srcOrd="1" destOrd="0" parTransId="{963977FB-C3BB-436B-AB7C-50CB8EBBD6DE}" sibTransId="{BB8B6D66-5398-49C8-B5D2-021B615C335D}"/>
    <dgm:cxn modelId="{BD32B7F4-44E8-4340-B570-F536D7E26A6B}" type="presOf" srcId="{C70DA4DC-957D-4035-80B6-A47A11C9E165}" destId="{4BBFC967-38CB-4F7F-A3D9-5D7FB0FB39BF}" srcOrd="0" destOrd="0" presId="urn:microsoft.com/office/officeart/2008/layout/VerticalCurvedList"/>
    <dgm:cxn modelId="{D5DAF866-1411-4C5B-BDD4-2A800C874F71}" type="presParOf" srcId="{71A20748-1A12-4832-8264-9856443BEBD0}" destId="{41ED67B1-8B1E-4C4E-B59C-1FB41289FB52}" srcOrd="0" destOrd="0" presId="urn:microsoft.com/office/officeart/2008/layout/VerticalCurvedList"/>
    <dgm:cxn modelId="{2C5A88F8-8040-4D4F-B8BD-93688CCE4131}" type="presParOf" srcId="{41ED67B1-8B1E-4C4E-B59C-1FB41289FB52}" destId="{F93DF3C3-7124-47D0-8013-439C6BF1454E}" srcOrd="0" destOrd="0" presId="urn:microsoft.com/office/officeart/2008/layout/VerticalCurvedList"/>
    <dgm:cxn modelId="{207A6B08-56D9-4290-A2B3-FDC413477E83}" type="presParOf" srcId="{F93DF3C3-7124-47D0-8013-439C6BF1454E}" destId="{2C965CB3-AF76-43B1-BACC-8DA7FA02CCFD}" srcOrd="0" destOrd="0" presId="urn:microsoft.com/office/officeart/2008/layout/VerticalCurvedList"/>
    <dgm:cxn modelId="{B3A52014-D8B9-4696-9837-A0D87CB87342}" type="presParOf" srcId="{F93DF3C3-7124-47D0-8013-439C6BF1454E}" destId="{E5DA5648-8653-402B-A766-3DF213D7E56D}" srcOrd="1" destOrd="0" presId="urn:microsoft.com/office/officeart/2008/layout/VerticalCurvedList"/>
    <dgm:cxn modelId="{7E9E83FE-DC14-4967-9606-A761A934E8D1}" type="presParOf" srcId="{F93DF3C3-7124-47D0-8013-439C6BF1454E}" destId="{B2CA3081-A11A-4896-9E5E-08F80FC3DBA8}" srcOrd="2" destOrd="0" presId="urn:microsoft.com/office/officeart/2008/layout/VerticalCurvedList"/>
    <dgm:cxn modelId="{29F8740D-DB1B-44D2-9242-A68B99D3E8F4}" type="presParOf" srcId="{F93DF3C3-7124-47D0-8013-439C6BF1454E}" destId="{BE271440-5BF0-4D83-885F-54C8D47D950F}" srcOrd="3" destOrd="0" presId="urn:microsoft.com/office/officeart/2008/layout/VerticalCurvedList"/>
    <dgm:cxn modelId="{CD344D81-363B-4161-8919-E6D8D1577EF6}" type="presParOf" srcId="{41ED67B1-8B1E-4C4E-B59C-1FB41289FB52}" destId="{4BBFC967-38CB-4F7F-A3D9-5D7FB0FB39BF}" srcOrd="1" destOrd="0" presId="urn:microsoft.com/office/officeart/2008/layout/VerticalCurvedList"/>
    <dgm:cxn modelId="{A25A3623-F1C4-4300-8728-1A223172977B}" type="presParOf" srcId="{41ED67B1-8B1E-4C4E-B59C-1FB41289FB52}" destId="{B2178AF2-B1F2-444E-9BF4-E72468512666}" srcOrd="2" destOrd="0" presId="urn:microsoft.com/office/officeart/2008/layout/VerticalCurvedList"/>
    <dgm:cxn modelId="{A2AF3F9C-7F81-4BAD-AA92-ADA3C5D20556}" type="presParOf" srcId="{B2178AF2-B1F2-444E-9BF4-E72468512666}" destId="{AD298A2A-A2F1-46CC-9DB5-3F0082CC6301}" srcOrd="0" destOrd="0" presId="urn:microsoft.com/office/officeart/2008/layout/VerticalCurvedList"/>
    <dgm:cxn modelId="{787B04DA-1118-4778-AF44-A668B1D37595}" type="presParOf" srcId="{41ED67B1-8B1E-4C4E-B59C-1FB41289FB52}" destId="{240E09CC-3C05-488E-A2CC-EFCCF8CB6200}" srcOrd="3" destOrd="0" presId="urn:microsoft.com/office/officeart/2008/layout/VerticalCurvedList"/>
    <dgm:cxn modelId="{F12D6640-7A45-476A-BFB4-D042D4293847}" type="presParOf" srcId="{41ED67B1-8B1E-4C4E-B59C-1FB41289FB52}" destId="{FEE1879B-789B-430B-B428-EB224750D3C8}" srcOrd="4" destOrd="0" presId="urn:microsoft.com/office/officeart/2008/layout/VerticalCurvedList"/>
    <dgm:cxn modelId="{C951969B-D5EA-42C0-AA66-58E66ABB45C5}" type="presParOf" srcId="{FEE1879B-789B-430B-B428-EB224750D3C8}" destId="{30B25CB7-BB37-45A4-9339-29C88A9FE4EF}" srcOrd="0" destOrd="0" presId="urn:microsoft.com/office/officeart/2008/layout/VerticalCurvedList"/>
    <dgm:cxn modelId="{CABD8ADA-871E-4EEE-B22C-4B1F13C8F462}" type="presParOf" srcId="{41ED67B1-8B1E-4C4E-B59C-1FB41289FB52}" destId="{07656B42-E732-40F9-8FD1-6D6B1B102D8A}" srcOrd="5" destOrd="0" presId="urn:microsoft.com/office/officeart/2008/layout/VerticalCurvedList"/>
    <dgm:cxn modelId="{7DF3AD26-F2E6-47D7-B94E-4F83A3566023}" type="presParOf" srcId="{41ED67B1-8B1E-4C4E-B59C-1FB41289FB52}" destId="{762F3DA2-70EE-4B8E-BBF7-36C5B5D42ABB}" srcOrd="6" destOrd="0" presId="urn:microsoft.com/office/officeart/2008/layout/VerticalCurvedList"/>
    <dgm:cxn modelId="{FA92E9CD-42ED-4087-B0F3-E47F569D7271}" type="presParOf" srcId="{762F3DA2-70EE-4B8E-BBF7-36C5B5D42ABB}" destId="{AA1C8D2C-F248-41E4-813D-73C4E7921C5D}" srcOrd="0" destOrd="0" presId="urn:microsoft.com/office/officeart/2008/layout/VerticalCurvedList"/>
    <dgm:cxn modelId="{C712ECA8-62BD-44C9-BEBF-B108DA29EAE9}" type="presParOf" srcId="{41ED67B1-8B1E-4C4E-B59C-1FB41289FB52}" destId="{8D293DAC-9A3D-4272-9FCF-8F3F80D200FF}" srcOrd="7" destOrd="0" presId="urn:microsoft.com/office/officeart/2008/layout/VerticalCurvedList"/>
    <dgm:cxn modelId="{78C78435-F8FB-44C6-976E-0FBBEDA03128}" type="presParOf" srcId="{41ED67B1-8B1E-4C4E-B59C-1FB41289FB52}" destId="{636F62DC-0D6A-45BE-B660-5D66C026CCB5}" srcOrd="8" destOrd="0" presId="urn:microsoft.com/office/officeart/2008/layout/VerticalCurvedList"/>
    <dgm:cxn modelId="{46C7E297-2FC3-415D-BCBC-245011F5BA88}" type="presParOf" srcId="{636F62DC-0D6A-45BE-B660-5D66C026CCB5}" destId="{F59EF9B4-C53A-4CD8-8D87-DE33715982C5}" srcOrd="0" destOrd="0" presId="urn:microsoft.com/office/officeart/2008/layout/VerticalCurvedList"/>
    <dgm:cxn modelId="{2D092905-01AA-45EF-B8B8-00E6D51BF0F3}" type="presParOf" srcId="{41ED67B1-8B1E-4C4E-B59C-1FB41289FB52}" destId="{9AC90966-FE46-4A82-8F0A-4906AEF47907}" srcOrd="9" destOrd="0" presId="urn:microsoft.com/office/officeart/2008/layout/VerticalCurvedList"/>
    <dgm:cxn modelId="{D78F0E3A-1671-4C5D-85F2-8A9D5E12741C}" type="presParOf" srcId="{41ED67B1-8B1E-4C4E-B59C-1FB41289FB52}" destId="{742A63B2-AC41-4514-8F79-7739AE4190D1}" srcOrd="10" destOrd="0" presId="urn:microsoft.com/office/officeart/2008/layout/VerticalCurvedList"/>
    <dgm:cxn modelId="{7FE76ADF-913D-4E64-86B0-3D35EF3FCA3D}" type="presParOf" srcId="{742A63B2-AC41-4514-8F79-7739AE4190D1}" destId="{B0B149DA-8DE6-4DDD-AEC9-FAFEC9FBC903}"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5D4F67-66C3-442D-8346-8DC4109E4B58}" type="doc">
      <dgm:prSet loTypeId="urn:microsoft.com/office/officeart/2005/8/layout/list1" loCatId="list" qsTypeId="urn:microsoft.com/office/officeart/2005/8/quickstyle/simple1#2" qsCatId="simple" csTypeId="urn:microsoft.com/office/officeart/2005/8/colors/accent1_2#2" csCatId="accent1" phldr="1"/>
      <dgm:spPr/>
      <dgm:t>
        <a:bodyPr/>
        <a:lstStyle/>
        <a:p>
          <a:endParaRPr lang="en-US"/>
        </a:p>
      </dgm:t>
    </dgm:pt>
    <dgm:pt modelId="{5892ADAA-4573-4ABD-8D4C-5FED9BF524C1}">
      <dgm:prSet phldrT="[Text]"/>
      <dgm:spPr/>
      <dgm:t>
        <a:bodyPr/>
        <a:lstStyle/>
        <a:p>
          <a:r>
            <a:rPr lang="en-US" dirty="0"/>
            <a:t>State Award Review Submission Form</a:t>
          </a:r>
        </a:p>
      </dgm:t>
    </dgm:pt>
    <dgm:pt modelId="{291DEDC6-1C96-44F5-949E-2D9945F773C7}" type="parTrans" cxnId="{041FAB7B-4E9F-4FAB-95CF-48CA1B8555B4}">
      <dgm:prSet/>
      <dgm:spPr/>
      <dgm:t>
        <a:bodyPr/>
        <a:lstStyle/>
        <a:p>
          <a:endParaRPr lang="en-US"/>
        </a:p>
      </dgm:t>
    </dgm:pt>
    <dgm:pt modelId="{6E213374-C0D6-4548-A691-0582D372BCDF}" type="sibTrans" cxnId="{041FAB7B-4E9F-4FAB-95CF-48CA1B8555B4}">
      <dgm:prSet/>
      <dgm:spPr/>
      <dgm:t>
        <a:bodyPr/>
        <a:lstStyle/>
        <a:p>
          <a:endParaRPr lang="en-US"/>
        </a:p>
      </dgm:t>
    </dgm:pt>
    <dgm:pt modelId="{5C8AD955-5780-4033-BCEB-A22082917ECC}">
      <dgm:prSet phldrT="[Text]"/>
      <dgm:spPr/>
      <dgm:t>
        <a:bodyPr/>
        <a:lstStyle/>
        <a:p>
          <a:r>
            <a:rPr lang="en-US" dirty="0"/>
            <a:t>Continued Excellence Award Sample Rubric and Scoring</a:t>
          </a:r>
        </a:p>
      </dgm:t>
    </dgm:pt>
    <dgm:pt modelId="{9FB1E729-FD44-4BD6-B218-58BC185E2DB5}" type="parTrans" cxnId="{84F2E4B6-9536-409A-AFB1-A10E4D278AE6}">
      <dgm:prSet/>
      <dgm:spPr/>
      <dgm:t>
        <a:bodyPr/>
        <a:lstStyle/>
        <a:p>
          <a:endParaRPr lang="en-US"/>
        </a:p>
      </dgm:t>
    </dgm:pt>
    <dgm:pt modelId="{29D2C924-BDAC-4E36-B106-60187DA4E9E5}" type="sibTrans" cxnId="{84F2E4B6-9536-409A-AFB1-A10E4D278AE6}">
      <dgm:prSet/>
      <dgm:spPr/>
      <dgm:t>
        <a:bodyPr/>
        <a:lstStyle/>
        <a:p>
          <a:endParaRPr lang="en-US"/>
        </a:p>
      </dgm:t>
    </dgm:pt>
    <dgm:pt modelId="{10665B26-1D72-498C-AB6A-6B109FDBA468}">
      <dgm:prSet phldrT="[Text]"/>
      <dgm:spPr/>
      <dgm:t>
        <a:bodyPr/>
        <a:lstStyle/>
        <a:p>
          <a:r>
            <a:rPr lang="en-US" dirty="0"/>
            <a:t>State/Affiliate Award Certificate Template</a:t>
          </a:r>
        </a:p>
      </dgm:t>
    </dgm:pt>
    <dgm:pt modelId="{452CC6C0-10A2-4A12-B8C0-F883842F57C2}" type="parTrans" cxnId="{33A795CB-E10C-4BD4-B9A0-08891200CE57}">
      <dgm:prSet/>
      <dgm:spPr/>
      <dgm:t>
        <a:bodyPr/>
        <a:lstStyle/>
        <a:p>
          <a:endParaRPr lang="en-US"/>
        </a:p>
      </dgm:t>
    </dgm:pt>
    <dgm:pt modelId="{D65D0BCF-9F7A-4F2D-B983-9C5EDA2116BF}" type="sibTrans" cxnId="{33A795CB-E10C-4BD4-B9A0-08891200CE57}">
      <dgm:prSet/>
      <dgm:spPr/>
      <dgm:t>
        <a:bodyPr/>
        <a:lstStyle/>
        <a:p>
          <a:endParaRPr lang="en-US"/>
        </a:p>
      </dgm:t>
    </dgm:pt>
    <dgm:pt modelId="{D1164ECF-7437-4DA0-8D5A-251DE9B2DA0D}">
      <dgm:prSet phldrT="[Text]"/>
      <dgm:spPr/>
      <dgm:t>
        <a:bodyPr/>
        <a:lstStyle/>
        <a:p>
          <a:r>
            <a:rPr lang="en-US" dirty="0"/>
            <a:t>Distinguished Service Award Sample Rubric and Scoring</a:t>
          </a:r>
        </a:p>
      </dgm:t>
    </dgm:pt>
    <dgm:pt modelId="{1114341B-49DF-41A5-8345-DB9AFBA2E87A}" type="parTrans" cxnId="{73CF4F1A-7F40-43BF-80B8-C2396515C2F2}">
      <dgm:prSet/>
      <dgm:spPr/>
    </dgm:pt>
    <dgm:pt modelId="{240C1985-2834-46D4-8610-8B5C5E0B6C0C}" type="sibTrans" cxnId="{73CF4F1A-7F40-43BF-80B8-C2396515C2F2}">
      <dgm:prSet/>
      <dgm:spPr/>
    </dgm:pt>
    <dgm:pt modelId="{A83D4E47-F336-447A-812F-46E25824B5F8}" type="pres">
      <dgm:prSet presAssocID="{375D4F67-66C3-442D-8346-8DC4109E4B58}" presName="linear" presStyleCnt="0">
        <dgm:presLayoutVars>
          <dgm:dir/>
          <dgm:animLvl val="lvl"/>
          <dgm:resizeHandles val="exact"/>
        </dgm:presLayoutVars>
      </dgm:prSet>
      <dgm:spPr/>
    </dgm:pt>
    <dgm:pt modelId="{2A770216-B9C0-4082-8C89-301270B4A737}" type="pres">
      <dgm:prSet presAssocID="{10665B26-1D72-498C-AB6A-6B109FDBA468}" presName="parentLin" presStyleCnt="0"/>
      <dgm:spPr/>
    </dgm:pt>
    <dgm:pt modelId="{88C0908E-1E6C-4C39-A413-C72DDAE83DAB}" type="pres">
      <dgm:prSet presAssocID="{10665B26-1D72-498C-AB6A-6B109FDBA468}" presName="parentLeftMargin" presStyleLbl="node1" presStyleIdx="0" presStyleCnt="4"/>
      <dgm:spPr/>
    </dgm:pt>
    <dgm:pt modelId="{801CE8A2-8668-4DA7-BFE4-DF91B39313A3}" type="pres">
      <dgm:prSet presAssocID="{10665B26-1D72-498C-AB6A-6B109FDBA468}" presName="parentText" presStyleLbl="node1" presStyleIdx="0" presStyleCnt="4">
        <dgm:presLayoutVars>
          <dgm:chMax val="0"/>
          <dgm:bulletEnabled val="1"/>
        </dgm:presLayoutVars>
      </dgm:prSet>
      <dgm:spPr/>
    </dgm:pt>
    <dgm:pt modelId="{BA8700DE-8182-4005-8234-90DAC9388B67}" type="pres">
      <dgm:prSet presAssocID="{10665B26-1D72-498C-AB6A-6B109FDBA468}" presName="negativeSpace" presStyleCnt="0"/>
      <dgm:spPr/>
    </dgm:pt>
    <dgm:pt modelId="{627F3B83-EF52-463B-A9E3-B852E8847FDD}" type="pres">
      <dgm:prSet presAssocID="{10665B26-1D72-498C-AB6A-6B109FDBA468}" presName="childText" presStyleLbl="conFgAcc1" presStyleIdx="0" presStyleCnt="4">
        <dgm:presLayoutVars>
          <dgm:bulletEnabled val="1"/>
        </dgm:presLayoutVars>
      </dgm:prSet>
      <dgm:spPr/>
    </dgm:pt>
    <dgm:pt modelId="{01BFA11F-5DAC-4C2E-B954-9472674CE8AD}" type="pres">
      <dgm:prSet presAssocID="{D65D0BCF-9F7A-4F2D-B983-9C5EDA2116BF}" presName="spaceBetweenRectangles" presStyleCnt="0"/>
      <dgm:spPr/>
    </dgm:pt>
    <dgm:pt modelId="{35A97330-0A2F-4ACA-9F2F-E430B89C5BCF}" type="pres">
      <dgm:prSet presAssocID="{5892ADAA-4573-4ABD-8D4C-5FED9BF524C1}" presName="parentLin" presStyleCnt="0"/>
      <dgm:spPr/>
    </dgm:pt>
    <dgm:pt modelId="{837D1888-A7CD-45B1-AA4B-06B625E7EC35}" type="pres">
      <dgm:prSet presAssocID="{5892ADAA-4573-4ABD-8D4C-5FED9BF524C1}" presName="parentLeftMargin" presStyleLbl="node1" presStyleIdx="0" presStyleCnt="4"/>
      <dgm:spPr/>
    </dgm:pt>
    <dgm:pt modelId="{A2C3AE9A-5116-4F44-81FA-728C30AC1631}" type="pres">
      <dgm:prSet presAssocID="{5892ADAA-4573-4ABD-8D4C-5FED9BF524C1}" presName="parentText" presStyleLbl="node1" presStyleIdx="1" presStyleCnt="4">
        <dgm:presLayoutVars>
          <dgm:chMax val="0"/>
          <dgm:bulletEnabled val="1"/>
        </dgm:presLayoutVars>
      </dgm:prSet>
      <dgm:spPr/>
    </dgm:pt>
    <dgm:pt modelId="{8DC04B29-F549-4EA8-88A3-A60D2F1CC0F7}" type="pres">
      <dgm:prSet presAssocID="{5892ADAA-4573-4ABD-8D4C-5FED9BF524C1}" presName="negativeSpace" presStyleCnt="0"/>
      <dgm:spPr/>
    </dgm:pt>
    <dgm:pt modelId="{903E519C-12AD-4767-AA27-D80064773A4C}" type="pres">
      <dgm:prSet presAssocID="{5892ADAA-4573-4ABD-8D4C-5FED9BF524C1}" presName="childText" presStyleLbl="conFgAcc1" presStyleIdx="1" presStyleCnt="4">
        <dgm:presLayoutVars>
          <dgm:bulletEnabled val="1"/>
        </dgm:presLayoutVars>
      </dgm:prSet>
      <dgm:spPr/>
    </dgm:pt>
    <dgm:pt modelId="{9CBEEBB1-215A-4B40-BE4E-47A3BB7E0349}" type="pres">
      <dgm:prSet presAssocID="{6E213374-C0D6-4548-A691-0582D372BCDF}" presName="spaceBetweenRectangles" presStyleCnt="0"/>
      <dgm:spPr/>
    </dgm:pt>
    <dgm:pt modelId="{1978428A-DC45-4802-A8D3-569894990672}" type="pres">
      <dgm:prSet presAssocID="{5C8AD955-5780-4033-BCEB-A22082917ECC}" presName="parentLin" presStyleCnt="0"/>
      <dgm:spPr/>
    </dgm:pt>
    <dgm:pt modelId="{3376ACD5-1EAA-4081-9F64-43C51B516441}" type="pres">
      <dgm:prSet presAssocID="{5C8AD955-5780-4033-BCEB-A22082917ECC}" presName="parentLeftMargin" presStyleLbl="node1" presStyleIdx="1" presStyleCnt="4"/>
      <dgm:spPr/>
    </dgm:pt>
    <dgm:pt modelId="{455299D5-F29E-4CD6-9781-CD236C20EFFE}" type="pres">
      <dgm:prSet presAssocID="{5C8AD955-5780-4033-BCEB-A22082917ECC}" presName="parentText" presStyleLbl="node1" presStyleIdx="2" presStyleCnt="4">
        <dgm:presLayoutVars>
          <dgm:chMax val="0"/>
          <dgm:bulletEnabled val="1"/>
        </dgm:presLayoutVars>
      </dgm:prSet>
      <dgm:spPr/>
    </dgm:pt>
    <dgm:pt modelId="{D1CBECAF-5E7A-4218-81E9-4C6089D7061F}" type="pres">
      <dgm:prSet presAssocID="{5C8AD955-5780-4033-BCEB-A22082917ECC}" presName="negativeSpace" presStyleCnt="0"/>
      <dgm:spPr/>
    </dgm:pt>
    <dgm:pt modelId="{7DA50D1E-F50C-473F-9A6D-A03C8F6A2E9D}" type="pres">
      <dgm:prSet presAssocID="{5C8AD955-5780-4033-BCEB-A22082917ECC}" presName="childText" presStyleLbl="conFgAcc1" presStyleIdx="2" presStyleCnt="4">
        <dgm:presLayoutVars>
          <dgm:bulletEnabled val="1"/>
        </dgm:presLayoutVars>
      </dgm:prSet>
      <dgm:spPr/>
    </dgm:pt>
    <dgm:pt modelId="{D78DAC73-9000-4281-85FD-14DEB86CA352}" type="pres">
      <dgm:prSet presAssocID="{29D2C924-BDAC-4E36-B106-60187DA4E9E5}" presName="spaceBetweenRectangles" presStyleCnt="0"/>
      <dgm:spPr/>
    </dgm:pt>
    <dgm:pt modelId="{AD03A4D3-D0EE-4ADE-8C2F-1C77ECAE4F05}" type="pres">
      <dgm:prSet presAssocID="{D1164ECF-7437-4DA0-8D5A-251DE9B2DA0D}" presName="parentLin" presStyleCnt="0"/>
      <dgm:spPr/>
    </dgm:pt>
    <dgm:pt modelId="{E9E0F337-6AC5-4FA7-84A6-D6A3E99D0A59}" type="pres">
      <dgm:prSet presAssocID="{D1164ECF-7437-4DA0-8D5A-251DE9B2DA0D}" presName="parentLeftMargin" presStyleLbl="node1" presStyleIdx="2" presStyleCnt="4"/>
      <dgm:spPr/>
    </dgm:pt>
    <dgm:pt modelId="{FCDC4915-6CFA-49F9-BE5E-26A0710BDE9A}" type="pres">
      <dgm:prSet presAssocID="{D1164ECF-7437-4DA0-8D5A-251DE9B2DA0D}" presName="parentText" presStyleLbl="node1" presStyleIdx="3" presStyleCnt="4">
        <dgm:presLayoutVars>
          <dgm:chMax val="0"/>
          <dgm:bulletEnabled val="1"/>
        </dgm:presLayoutVars>
      </dgm:prSet>
      <dgm:spPr/>
    </dgm:pt>
    <dgm:pt modelId="{D1F5EBBC-DA06-4D30-8B0D-6E61AC048815}" type="pres">
      <dgm:prSet presAssocID="{D1164ECF-7437-4DA0-8D5A-251DE9B2DA0D}" presName="negativeSpace" presStyleCnt="0"/>
      <dgm:spPr/>
    </dgm:pt>
    <dgm:pt modelId="{85CBF53E-2CC6-4513-B697-EA2659444FDD}" type="pres">
      <dgm:prSet presAssocID="{D1164ECF-7437-4DA0-8D5A-251DE9B2DA0D}" presName="childText" presStyleLbl="conFgAcc1" presStyleIdx="3" presStyleCnt="4">
        <dgm:presLayoutVars>
          <dgm:bulletEnabled val="1"/>
        </dgm:presLayoutVars>
      </dgm:prSet>
      <dgm:spPr/>
    </dgm:pt>
  </dgm:ptLst>
  <dgm:cxnLst>
    <dgm:cxn modelId="{73CF4F1A-7F40-43BF-80B8-C2396515C2F2}" srcId="{375D4F67-66C3-442D-8346-8DC4109E4B58}" destId="{D1164ECF-7437-4DA0-8D5A-251DE9B2DA0D}" srcOrd="3" destOrd="0" parTransId="{1114341B-49DF-41A5-8345-DB9AFBA2E87A}" sibTransId="{240C1985-2834-46D4-8610-8B5C5E0B6C0C}"/>
    <dgm:cxn modelId="{E3054C25-236A-4935-AA35-2A4E70D2C15F}" type="presOf" srcId="{10665B26-1D72-498C-AB6A-6B109FDBA468}" destId="{88C0908E-1E6C-4C39-A413-C72DDAE83DAB}" srcOrd="0" destOrd="0" presId="urn:microsoft.com/office/officeart/2005/8/layout/list1"/>
    <dgm:cxn modelId="{8AB2A03D-B9AB-47AB-8D57-433D3C72DB8E}" type="presOf" srcId="{5892ADAA-4573-4ABD-8D4C-5FED9BF524C1}" destId="{A2C3AE9A-5116-4F44-81FA-728C30AC1631}" srcOrd="1" destOrd="0" presId="urn:microsoft.com/office/officeart/2005/8/layout/list1"/>
    <dgm:cxn modelId="{AF43A364-4817-4568-9C26-591FB8B60A2D}" type="presOf" srcId="{375D4F67-66C3-442D-8346-8DC4109E4B58}" destId="{A83D4E47-F336-447A-812F-46E25824B5F8}" srcOrd="0" destOrd="0" presId="urn:microsoft.com/office/officeart/2005/8/layout/list1"/>
    <dgm:cxn modelId="{622B0149-3992-4B22-8157-B07600F06CDD}" type="presOf" srcId="{D1164ECF-7437-4DA0-8D5A-251DE9B2DA0D}" destId="{E9E0F337-6AC5-4FA7-84A6-D6A3E99D0A59}" srcOrd="0" destOrd="0" presId="urn:microsoft.com/office/officeart/2005/8/layout/list1"/>
    <dgm:cxn modelId="{18087F4E-3AE9-44A0-9FE1-DA94D2EA9368}" type="presOf" srcId="{5892ADAA-4573-4ABD-8D4C-5FED9BF524C1}" destId="{837D1888-A7CD-45B1-AA4B-06B625E7EC35}" srcOrd="0" destOrd="0" presId="urn:microsoft.com/office/officeart/2005/8/layout/list1"/>
    <dgm:cxn modelId="{1A9E9155-0557-4FF9-923C-1A970002EBFF}" type="presOf" srcId="{5C8AD955-5780-4033-BCEB-A22082917ECC}" destId="{455299D5-F29E-4CD6-9781-CD236C20EFFE}" srcOrd="1" destOrd="0" presId="urn:microsoft.com/office/officeart/2005/8/layout/list1"/>
    <dgm:cxn modelId="{041FAB7B-4E9F-4FAB-95CF-48CA1B8555B4}" srcId="{375D4F67-66C3-442D-8346-8DC4109E4B58}" destId="{5892ADAA-4573-4ABD-8D4C-5FED9BF524C1}" srcOrd="1" destOrd="0" parTransId="{291DEDC6-1C96-44F5-949E-2D9945F773C7}" sibTransId="{6E213374-C0D6-4548-A691-0582D372BCDF}"/>
    <dgm:cxn modelId="{66216A92-588F-4099-9699-9CFC3267EA26}" type="presOf" srcId="{D1164ECF-7437-4DA0-8D5A-251DE9B2DA0D}" destId="{FCDC4915-6CFA-49F9-BE5E-26A0710BDE9A}" srcOrd="1" destOrd="0" presId="urn:microsoft.com/office/officeart/2005/8/layout/list1"/>
    <dgm:cxn modelId="{6F457399-30B5-47CB-93EF-FAD1A317C3B0}" type="presOf" srcId="{5C8AD955-5780-4033-BCEB-A22082917ECC}" destId="{3376ACD5-1EAA-4081-9F64-43C51B516441}" srcOrd="0" destOrd="0" presId="urn:microsoft.com/office/officeart/2005/8/layout/list1"/>
    <dgm:cxn modelId="{84F2E4B6-9536-409A-AFB1-A10E4D278AE6}" srcId="{375D4F67-66C3-442D-8346-8DC4109E4B58}" destId="{5C8AD955-5780-4033-BCEB-A22082917ECC}" srcOrd="2" destOrd="0" parTransId="{9FB1E729-FD44-4BD6-B218-58BC185E2DB5}" sibTransId="{29D2C924-BDAC-4E36-B106-60187DA4E9E5}"/>
    <dgm:cxn modelId="{743ADAC6-F041-436B-9CA0-F0489623045C}" type="presOf" srcId="{10665B26-1D72-498C-AB6A-6B109FDBA468}" destId="{801CE8A2-8668-4DA7-BFE4-DF91B39313A3}" srcOrd="1" destOrd="0" presId="urn:microsoft.com/office/officeart/2005/8/layout/list1"/>
    <dgm:cxn modelId="{33A795CB-E10C-4BD4-B9A0-08891200CE57}" srcId="{375D4F67-66C3-442D-8346-8DC4109E4B58}" destId="{10665B26-1D72-498C-AB6A-6B109FDBA468}" srcOrd="0" destOrd="0" parTransId="{452CC6C0-10A2-4A12-B8C0-F883842F57C2}" sibTransId="{D65D0BCF-9F7A-4F2D-B983-9C5EDA2116BF}"/>
    <dgm:cxn modelId="{B5A2F5E6-C578-4B1D-9E90-19D335C8CB74}" type="presParOf" srcId="{A83D4E47-F336-447A-812F-46E25824B5F8}" destId="{2A770216-B9C0-4082-8C89-301270B4A737}" srcOrd="0" destOrd="0" presId="urn:microsoft.com/office/officeart/2005/8/layout/list1"/>
    <dgm:cxn modelId="{4FE747FD-F1A7-4AED-ACBB-B1DF00107789}" type="presParOf" srcId="{2A770216-B9C0-4082-8C89-301270B4A737}" destId="{88C0908E-1E6C-4C39-A413-C72DDAE83DAB}" srcOrd="0" destOrd="0" presId="urn:microsoft.com/office/officeart/2005/8/layout/list1"/>
    <dgm:cxn modelId="{EBEF599C-5A82-4033-915F-8F527909D492}" type="presParOf" srcId="{2A770216-B9C0-4082-8C89-301270B4A737}" destId="{801CE8A2-8668-4DA7-BFE4-DF91B39313A3}" srcOrd="1" destOrd="0" presId="urn:microsoft.com/office/officeart/2005/8/layout/list1"/>
    <dgm:cxn modelId="{AE7CA0A1-81C3-4917-88B5-F9847A12D61C}" type="presParOf" srcId="{A83D4E47-F336-447A-812F-46E25824B5F8}" destId="{BA8700DE-8182-4005-8234-90DAC9388B67}" srcOrd="1" destOrd="0" presId="urn:microsoft.com/office/officeart/2005/8/layout/list1"/>
    <dgm:cxn modelId="{C46BC81D-04A4-49D3-92D3-D640ADF28D06}" type="presParOf" srcId="{A83D4E47-F336-447A-812F-46E25824B5F8}" destId="{627F3B83-EF52-463B-A9E3-B852E8847FDD}" srcOrd="2" destOrd="0" presId="urn:microsoft.com/office/officeart/2005/8/layout/list1"/>
    <dgm:cxn modelId="{35F0F596-28A4-4E35-9BD5-45E83C4A9FFC}" type="presParOf" srcId="{A83D4E47-F336-447A-812F-46E25824B5F8}" destId="{01BFA11F-5DAC-4C2E-B954-9472674CE8AD}" srcOrd="3" destOrd="0" presId="urn:microsoft.com/office/officeart/2005/8/layout/list1"/>
    <dgm:cxn modelId="{809730C5-D8B1-4EE1-B558-570B08BA7B1F}" type="presParOf" srcId="{A83D4E47-F336-447A-812F-46E25824B5F8}" destId="{35A97330-0A2F-4ACA-9F2F-E430B89C5BCF}" srcOrd="4" destOrd="0" presId="urn:microsoft.com/office/officeart/2005/8/layout/list1"/>
    <dgm:cxn modelId="{4C110400-06D0-4B76-BE4B-96D625C36E5B}" type="presParOf" srcId="{35A97330-0A2F-4ACA-9F2F-E430B89C5BCF}" destId="{837D1888-A7CD-45B1-AA4B-06B625E7EC35}" srcOrd="0" destOrd="0" presId="urn:microsoft.com/office/officeart/2005/8/layout/list1"/>
    <dgm:cxn modelId="{C9CF245B-AE50-40DB-B13A-0A0B2E6EEBCF}" type="presParOf" srcId="{35A97330-0A2F-4ACA-9F2F-E430B89C5BCF}" destId="{A2C3AE9A-5116-4F44-81FA-728C30AC1631}" srcOrd="1" destOrd="0" presId="urn:microsoft.com/office/officeart/2005/8/layout/list1"/>
    <dgm:cxn modelId="{6B47D3E7-620E-48FC-B995-CBA23E5DA29C}" type="presParOf" srcId="{A83D4E47-F336-447A-812F-46E25824B5F8}" destId="{8DC04B29-F549-4EA8-88A3-A60D2F1CC0F7}" srcOrd="5" destOrd="0" presId="urn:microsoft.com/office/officeart/2005/8/layout/list1"/>
    <dgm:cxn modelId="{368CA5E8-95D7-44E7-ABFB-624112784349}" type="presParOf" srcId="{A83D4E47-F336-447A-812F-46E25824B5F8}" destId="{903E519C-12AD-4767-AA27-D80064773A4C}" srcOrd="6" destOrd="0" presId="urn:microsoft.com/office/officeart/2005/8/layout/list1"/>
    <dgm:cxn modelId="{DB23867E-B6BB-4021-BC51-019AEE8BCF65}" type="presParOf" srcId="{A83D4E47-F336-447A-812F-46E25824B5F8}" destId="{9CBEEBB1-215A-4B40-BE4E-47A3BB7E0349}" srcOrd="7" destOrd="0" presId="urn:microsoft.com/office/officeart/2005/8/layout/list1"/>
    <dgm:cxn modelId="{CEE93735-36F5-4CAC-9CD5-2FCE2D750C42}" type="presParOf" srcId="{A83D4E47-F336-447A-812F-46E25824B5F8}" destId="{1978428A-DC45-4802-A8D3-569894990672}" srcOrd="8" destOrd="0" presId="urn:microsoft.com/office/officeart/2005/8/layout/list1"/>
    <dgm:cxn modelId="{5D918CBB-519E-4F75-9588-6278C5CED6C2}" type="presParOf" srcId="{1978428A-DC45-4802-A8D3-569894990672}" destId="{3376ACD5-1EAA-4081-9F64-43C51B516441}" srcOrd="0" destOrd="0" presId="urn:microsoft.com/office/officeart/2005/8/layout/list1"/>
    <dgm:cxn modelId="{00E60B2C-E5D1-4C02-A62A-7F1614ABE742}" type="presParOf" srcId="{1978428A-DC45-4802-A8D3-569894990672}" destId="{455299D5-F29E-4CD6-9781-CD236C20EFFE}" srcOrd="1" destOrd="0" presId="urn:microsoft.com/office/officeart/2005/8/layout/list1"/>
    <dgm:cxn modelId="{FF2A4BF5-4036-49DE-9B55-D078658B86E8}" type="presParOf" srcId="{A83D4E47-F336-447A-812F-46E25824B5F8}" destId="{D1CBECAF-5E7A-4218-81E9-4C6089D7061F}" srcOrd="9" destOrd="0" presId="urn:microsoft.com/office/officeart/2005/8/layout/list1"/>
    <dgm:cxn modelId="{D6C8979D-C531-4567-A350-65CA7D3D8674}" type="presParOf" srcId="{A83D4E47-F336-447A-812F-46E25824B5F8}" destId="{7DA50D1E-F50C-473F-9A6D-A03C8F6A2E9D}" srcOrd="10" destOrd="0" presId="urn:microsoft.com/office/officeart/2005/8/layout/list1"/>
    <dgm:cxn modelId="{2CF26820-8498-45F6-A0FB-CE13E6D8C4C2}" type="presParOf" srcId="{A83D4E47-F336-447A-812F-46E25824B5F8}" destId="{D78DAC73-9000-4281-85FD-14DEB86CA352}" srcOrd="11" destOrd="0" presId="urn:microsoft.com/office/officeart/2005/8/layout/list1"/>
    <dgm:cxn modelId="{16A08464-2FE1-48C9-835E-75098B71943C}" type="presParOf" srcId="{A83D4E47-F336-447A-812F-46E25824B5F8}" destId="{AD03A4D3-D0EE-4ADE-8C2F-1C77ECAE4F05}" srcOrd="12" destOrd="0" presId="urn:microsoft.com/office/officeart/2005/8/layout/list1"/>
    <dgm:cxn modelId="{E5BA6F23-2D1A-4B04-A030-49636CB5ED46}" type="presParOf" srcId="{AD03A4D3-D0EE-4ADE-8C2F-1C77ECAE4F05}" destId="{E9E0F337-6AC5-4FA7-84A6-D6A3E99D0A59}" srcOrd="0" destOrd="0" presId="urn:microsoft.com/office/officeart/2005/8/layout/list1"/>
    <dgm:cxn modelId="{96234729-0D52-4CB5-9363-BD2C9CB501B4}" type="presParOf" srcId="{AD03A4D3-D0EE-4ADE-8C2F-1C77ECAE4F05}" destId="{FCDC4915-6CFA-49F9-BE5E-26A0710BDE9A}" srcOrd="1" destOrd="0" presId="urn:microsoft.com/office/officeart/2005/8/layout/list1"/>
    <dgm:cxn modelId="{3A89FE80-615D-44E5-830D-1D14351B6E79}" type="presParOf" srcId="{A83D4E47-F336-447A-812F-46E25824B5F8}" destId="{D1F5EBBC-DA06-4D30-8B0D-6E61AC048815}" srcOrd="13" destOrd="0" presId="urn:microsoft.com/office/officeart/2005/8/layout/list1"/>
    <dgm:cxn modelId="{82F074A2-3AEB-47E8-8FBE-6BB77E914C49}" type="presParOf" srcId="{A83D4E47-F336-447A-812F-46E25824B5F8}" destId="{85CBF53E-2CC6-4513-B697-EA2659444FDD}"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01FE08-1CFD-4A14-AE21-38CF36778715}" type="doc">
      <dgm:prSet loTypeId="urn:microsoft.com/office/officeart/2005/8/layout/list1" loCatId="list" qsTypeId="urn:microsoft.com/office/officeart/2005/8/quickstyle/simple1#3" qsCatId="simple" csTypeId="urn:microsoft.com/office/officeart/2005/8/colors/accent1_2#3" csCatId="accent1" phldr="1"/>
      <dgm:spPr/>
      <dgm:t>
        <a:bodyPr/>
        <a:lstStyle/>
        <a:p>
          <a:endParaRPr lang="en-US"/>
        </a:p>
      </dgm:t>
    </dgm:pt>
    <dgm:pt modelId="{C5D2F33B-3031-4F6F-AF76-71CF181DE7DA}">
      <dgm:prSet phldrT="[Text]"/>
      <dgm:spPr/>
      <dgm:t>
        <a:bodyPr/>
        <a:lstStyle/>
        <a:p>
          <a:r>
            <a:rPr lang="en-US" dirty="0"/>
            <a:t>Sample Affiliate Timeline</a:t>
          </a:r>
        </a:p>
      </dgm:t>
    </dgm:pt>
    <dgm:pt modelId="{FF0ECACC-AA4D-438E-8872-67DFA7D8B8D2}" type="parTrans" cxnId="{1807EAE7-C21D-4F0D-9C6E-D1E2E4634F64}">
      <dgm:prSet/>
      <dgm:spPr/>
      <dgm:t>
        <a:bodyPr/>
        <a:lstStyle/>
        <a:p>
          <a:endParaRPr lang="en-US"/>
        </a:p>
      </dgm:t>
    </dgm:pt>
    <dgm:pt modelId="{A65DA806-84E2-4A1C-99ED-8B1774ED5CB0}" type="sibTrans" cxnId="{1807EAE7-C21D-4F0D-9C6E-D1E2E4634F64}">
      <dgm:prSet/>
      <dgm:spPr/>
      <dgm:t>
        <a:bodyPr/>
        <a:lstStyle/>
        <a:p>
          <a:endParaRPr lang="en-US"/>
        </a:p>
      </dgm:t>
    </dgm:pt>
    <dgm:pt modelId="{CB6D2E7C-DFBF-47AD-A329-9F0B2E2944A8}">
      <dgm:prSet phldrT="[Text]"/>
      <dgm:spPr/>
      <dgm:t>
        <a:bodyPr/>
        <a:lstStyle/>
        <a:p>
          <a:r>
            <a:rPr lang="en-US" dirty="0"/>
            <a:t>VP for Awards/Awards Chairs FAQ</a:t>
          </a:r>
        </a:p>
      </dgm:t>
    </dgm:pt>
    <dgm:pt modelId="{44D0900B-B560-4D9D-8C06-36200281255E}" type="parTrans" cxnId="{11E35DAA-64E1-4659-AD0D-C9B6096F7E5A}">
      <dgm:prSet/>
      <dgm:spPr/>
      <dgm:t>
        <a:bodyPr/>
        <a:lstStyle/>
        <a:p>
          <a:endParaRPr lang="en-US"/>
        </a:p>
      </dgm:t>
    </dgm:pt>
    <dgm:pt modelId="{AA49627B-F9E4-4C7A-8852-4511639BA747}" type="sibTrans" cxnId="{11E35DAA-64E1-4659-AD0D-C9B6096F7E5A}">
      <dgm:prSet/>
      <dgm:spPr/>
      <dgm:t>
        <a:bodyPr/>
        <a:lstStyle/>
        <a:p>
          <a:endParaRPr lang="en-US"/>
        </a:p>
      </dgm:t>
    </dgm:pt>
    <dgm:pt modelId="{0916836C-CC63-4871-A64A-4F41D4F91DBA}">
      <dgm:prSet phldrT="[Text]"/>
      <dgm:spPr/>
      <dgm:t>
        <a:bodyPr/>
        <a:lstStyle/>
        <a:p>
          <a:r>
            <a:rPr lang="en-US" dirty="0"/>
            <a:t>Member FAQ</a:t>
          </a:r>
        </a:p>
      </dgm:t>
    </dgm:pt>
    <dgm:pt modelId="{7D9ADFD6-9C8D-4791-8E6C-A952E872E1BE}" type="parTrans" cxnId="{C7858296-1F31-4C70-A437-CDBEC34B9FA5}">
      <dgm:prSet/>
      <dgm:spPr/>
      <dgm:t>
        <a:bodyPr/>
        <a:lstStyle/>
        <a:p>
          <a:endParaRPr lang="en-US"/>
        </a:p>
      </dgm:t>
    </dgm:pt>
    <dgm:pt modelId="{5EF11BFD-515F-4D04-A14A-F71E83091EDC}" type="sibTrans" cxnId="{C7858296-1F31-4C70-A437-CDBEC34B9FA5}">
      <dgm:prSet/>
      <dgm:spPr/>
      <dgm:t>
        <a:bodyPr/>
        <a:lstStyle/>
        <a:p>
          <a:endParaRPr lang="en-US"/>
        </a:p>
      </dgm:t>
    </dgm:pt>
    <dgm:pt modelId="{FD77160B-1EF9-4FB3-8924-B54A577C31F3}" type="pres">
      <dgm:prSet presAssocID="{3601FE08-1CFD-4A14-AE21-38CF36778715}" presName="linear" presStyleCnt="0">
        <dgm:presLayoutVars>
          <dgm:dir/>
          <dgm:animLvl val="lvl"/>
          <dgm:resizeHandles val="exact"/>
        </dgm:presLayoutVars>
      </dgm:prSet>
      <dgm:spPr/>
    </dgm:pt>
    <dgm:pt modelId="{B2FC4E6A-394A-4220-8902-045CAF137BB7}" type="pres">
      <dgm:prSet presAssocID="{C5D2F33B-3031-4F6F-AF76-71CF181DE7DA}" presName="parentLin" presStyleCnt="0"/>
      <dgm:spPr/>
    </dgm:pt>
    <dgm:pt modelId="{C2099EB4-BCF5-423B-9C76-71342D2BE3BB}" type="pres">
      <dgm:prSet presAssocID="{C5D2F33B-3031-4F6F-AF76-71CF181DE7DA}" presName="parentLeftMargin" presStyleLbl="node1" presStyleIdx="0" presStyleCnt="3"/>
      <dgm:spPr/>
    </dgm:pt>
    <dgm:pt modelId="{FDA64500-A1AE-4C7C-AD3C-02D95D787822}" type="pres">
      <dgm:prSet presAssocID="{C5D2F33B-3031-4F6F-AF76-71CF181DE7DA}" presName="parentText" presStyleLbl="node1" presStyleIdx="0" presStyleCnt="3">
        <dgm:presLayoutVars>
          <dgm:chMax val="0"/>
          <dgm:bulletEnabled val="1"/>
        </dgm:presLayoutVars>
      </dgm:prSet>
      <dgm:spPr/>
    </dgm:pt>
    <dgm:pt modelId="{BAD23026-342A-43CD-9E53-D3C7C8EBCBC7}" type="pres">
      <dgm:prSet presAssocID="{C5D2F33B-3031-4F6F-AF76-71CF181DE7DA}" presName="negativeSpace" presStyleCnt="0"/>
      <dgm:spPr/>
    </dgm:pt>
    <dgm:pt modelId="{6210E2FD-39C5-42A5-AA06-9921739181CA}" type="pres">
      <dgm:prSet presAssocID="{C5D2F33B-3031-4F6F-AF76-71CF181DE7DA}" presName="childText" presStyleLbl="conFgAcc1" presStyleIdx="0" presStyleCnt="3">
        <dgm:presLayoutVars>
          <dgm:bulletEnabled val="1"/>
        </dgm:presLayoutVars>
      </dgm:prSet>
      <dgm:spPr/>
    </dgm:pt>
    <dgm:pt modelId="{F5608071-81F9-4483-98CE-8171F69C6509}" type="pres">
      <dgm:prSet presAssocID="{A65DA806-84E2-4A1C-99ED-8B1774ED5CB0}" presName="spaceBetweenRectangles" presStyleCnt="0"/>
      <dgm:spPr/>
    </dgm:pt>
    <dgm:pt modelId="{2B1FADCF-40E1-46DE-AD70-E300A1FE2ECA}" type="pres">
      <dgm:prSet presAssocID="{CB6D2E7C-DFBF-47AD-A329-9F0B2E2944A8}" presName="parentLin" presStyleCnt="0"/>
      <dgm:spPr/>
    </dgm:pt>
    <dgm:pt modelId="{32AC802F-D56D-46AD-B6FC-352A4FBEF773}" type="pres">
      <dgm:prSet presAssocID="{CB6D2E7C-DFBF-47AD-A329-9F0B2E2944A8}" presName="parentLeftMargin" presStyleLbl="node1" presStyleIdx="0" presStyleCnt="3"/>
      <dgm:spPr/>
    </dgm:pt>
    <dgm:pt modelId="{D3EB235B-6455-47E2-9069-152FC7347D21}" type="pres">
      <dgm:prSet presAssocID="{CB6D2E7C-DFBF-47AD-A329-9F0B2E2944A8}" presName="parentText" presStyleLbl="node1" presStyleIdx="1" presStyleCnt="3">
        <dgm:presLayoutVars>
          <dgm:chMax val="0"/>
          <dgm:bulletEnabled val="1"/>
        </dgm:presLayoutVars>
      </dgm:prSet>
      <dgm:spPr/>
    </dgm:pt>
    <dgm:pt modelId="{6EAB3E25-C6BB-42F6-AC6B-0A43F51BD92C}" type="pres">
      <dgm:prSet presAssocID="{CB6D2E7C-DFBF-47AD-A329-9F0B2E2944A8}" presName="negativeSpace" presStyleCnt="0"/>
      <dgm:spPr/>
    </dgm:pt>
    <dgm:pt modelId="{4831602A-4404-43B0-9DF1-886AE22CCC25}" type="pres">
      <dgm:prSet presAssocID="{CB6D2E7C-DFBF-47AD-A329-9F0B2E2944A8}" presName="childText" presStyleLbl="conFgAcc1" presStyleIdx="1" presStyleCnt="3">
        <dgm:presLayoutVars>
          <dgm:bulletEnabled val="1"/>
        </dgm:presLayoutVars>
      </dgm:prSet>
      <dgm:spPr/>
    </dgm:pt>
    <dgm:pt modelId="{A8C1D1DA-7D2C-4DDA-A0BB-F5D09457E07C}" type="pres">
      <dgm:prSet presAssocID="{AA49627B-F9E4-4C7A-8852-4511639BA747}" presName="spaceBetweenRectangles" presStyleCnt="0"/>
      <dgm:spPr/>
    </dgm:pt>
    <dgm:pt modelId="{BD79042A-0269-498C-9F0B-63856C46CA9E}" type="pres">
      <dgm:prSet presAssocID="{0916836C-CC63-4871-A64A-4F41D4F91DBA}" presName="parentLin" presStyleCnt="0"/>
      <dgm:spPr/>
    </dgm:pt>
    <dgm:pt modelId="{F5BD1677-5EA5-44D8-8AA0-34AF379276DD}" type="pres">
      <dgm:prSet presAssocID="{0916836C-CC63-4871-A64A-4F41D4F91DBA}" presName="parentLeftMargin" presStyleLbl="node1" presStyleIdx="1" presStyleCnt="3"/>
      <dgm:spPr/>
    </dgm:pt>
    <dgm:pt modelId="{B1DA2E52-A27C-4A64-B8E6-105AB24BE364}" type="pres">
      <dgm:prSet presAssocID="{0916836C-CC63-4871-A64A-4F41D4F91DBA}" presName="parentText" presStyleLbl="node1" presStyleIdx="2" presStyleCnt="3" custLinFactNeighborX="5681">
        <dgm:presLayoutVars>
          <dgm:chMax val="0"/>
          <dgm:bulletEnabled val="1"/>
        </dgm:presLayoutVars>
      </dgm:prSet>
      <dgm:spPr/>
    </dgm:pt>
    <dgm:pt modelId="{53B39B17-2D87-4DB7-B573-EE5860365F82}" type="pres">
      <dgm:prSet presAssocID="{0916836C-CC63-4871-A64A-4F41D4F91DBA}" presName="negativeSpace" presStyleCnt="0"/>
      <dgm:spPr/>
    </dgm:pt>
    <dgm:pt modelId="{0E4F20D5-E8E4-4920-9E46-CB0F9100DBD3}" type="pres">
      <dgm:prSet presAssocID="{0916836C-CC63-4871-A64A-4F41D4F91DBA}" presName="childText" presStyleLbl="conFgAcc1" presStyleIdx="2" presStyleCnt="3">
        <dgm:presLayoutVars>
          <dgm:bulletEnabled val="1"/>
        </dgm:presLayoutVars>
      </dgm:prSet>
      <dgm:spPr/>
    </dgm:pt>
  </dgm:ptLst>
  <dgm:cxnLst>
    <dgm:cxn modelId="{DE8AC346-89FD-4F1E-9D9D-E4A484F39263}" type="presOf" srcId="{CB6D2E7C-DFBF-47AD-A329-9F0B2E2944A8}" destId="{D3EB235B-6455-47E2-9069-152FC7347D21}" srcOrd="1" destOrd="0" presId="urn:microsoft.com/office/officeart/2005/8/layout/list1"/>
    <dgm:cxn modelId="{18C8B679-D0AE-4CD9-AE05-21FD91A3C817}" type="presOf" srcId="{0916836C-CC63-4871-A64A-4F41D4F91DBA}" destId="{F5BD1677-5EA5-44D8-8AA0-34AF379276DD}" srcOrd="0" destOrd="0" presId="urn:microsoft.com/office/officeart/2005/8/layout/list1"/>
    <dgm:cxn modelId="{FC10637F-C276-496E-B5CD-4110864C4580}" type="presOf" srcId="{C5D2F33B-3031-4F6F-AF76-71CF181DE7DA}" destId="{C2099EB4-BCF5-423B-9C76-71342D2BE3BB}" srcOrd="0" destOrd="0" presId="urn:microsoft.com/office/officeart/2005/8/layout/list1"/>
    <dgm:cxn modelId="{C7858296-1F31-4C70-A437-CDBEC34B9FA5}" srcId="{3601FE08-1CFD-4A14-AE21-38CF36778715}" destId="{0916836C-CC63-4871-A64A-4F41D4F91DBA}" srcOrd="2" destOrd="0" parTransId="{7D9ADFD6-9C8D-4791-8E6C-A952E872E1BE}" sibTransId="{5EF11BFD-515F-4D04-A14A-F71E83091EDC}"/>
    <dgm:cxn modelId="{8A6AF099-235F-4395-AAF7-15D0EA32BBB1}" type="presOf" srcId="{CB6D2E7C-DFBF-47AD-A329-9F0B2E2944A8}" destId="{32AC802F-D56D-46AD-B6FC-352A4FBEF773}" srcOrd="0" destOrd="0" presId="urn:microsoft.com/office/officeart/2005/8/layout/list1"/>
    <dgm:cxn modelId="{006C99A1-157F-4378-A6ED-E7E4CE75F646}" type="presOf" srcId="{C5D2F33B-3031-4F6F-AF76-71CF181DE7DA}" destId="{FDA64500-A1AE-4C7C-AD3C-02D95D787822}" srcOrd="1" destOrd="0" presId="urn:microsoft.com/office/officeart/2005/8/layout/list1"/>
    <dgm:cxn modelId="{11E35DAA-64E1-4659-AD0D-C9B6096F7E5A}" srcId="{3601FE08-1CFD-4A14-AE21-38CF36778715}" destId="{CB6D2E7C-DFBF-47AD-A329-9F0B2E2944A8}" srcOrd="1" destOrd="0" parTransId="{44D0900B-B560-4D9D-8C06-36200281255E}" sibTransId="{AA49627B-F9E4-4C7A-8852-4511639BA747}"/>
    <dgm:cxn modelId="{5AF646AC-2E55-4919-81A4-7C3F324E327D}" type="presOf" srcId="{0916836C-CC63-4871-A64A-4F41D4F91DBA}" destId="{B1DA2E52-A27C-4A64-B8E6-105AB24BE364}" srcOrd="1" destOrd="0" presId="urn:microsoft.com/office/officeart/2005/8/layout/list1"/>
    <dgm:cxn modelId="{1807EAE7-C21D-4F0D-9C6E-D1E2E4634F64}" srcId="{3601FE08-1CFD-4A14-AE21-38CF36778715}" destId="{C5D2F33B-3031-4F6F-AF76-71CF181DE7DA}" srcOrd="0" destOrd="0" parTransId="{FF0ECACC-AA4D-438E-8872-67DFA7D8B8D2}" sibTransId="{A65DA806-84E2-4A1C-99ED-8B1774ED5CB0}"/>
    <dgm:cxn modelId="{6DE1EEF1-5C2D-41BD-86E6-573723E2A652}" type="presOf" srcId="{3601FE08-1CFD-4A14-AE21-38CF36778715}" destId="{FD77160B-1EF9-4FB3-8924-B54A577C31F3}" srcOrd="0" destOrd="0" presId="urn:microsoft.com/office/officeart/2005/8/layout/list1"/>
    <dgm:cxn modelId="{FB2ECD39-2B34-40E5-B344-CCB932E001B7}" type="presParOf" srcId="{FD77160B-1EF9-4FB3-8924-B54A577C31F3}" destId="{B2FC4E6A-394A-4220-8902-045CAF137BB7}" srcOrd="0" destOrd="0" presId="urn:microsoft.com/office/officeart/2005/8/layout/list1"/>
    <dgm:cxn modelId="{615285DF-3AA7-4C8C-8AD0-7EEFD35A13DD}" type="presParOf" srcId="{B2FC4E6A-394A-4220-8902-045CAF137BB7}" destId="{C2099EB4-BCF5-423B-9C76-71342D2BE3BB}" srcOrd="0" destOrd="0" presId="urn:microsoft.com/office/officeart/2005/8/layout/list1"/>
    <dgm:cxn modelId="{951922BC-FB3C-4254-AA29-7CD32790D89B}" type="presParOf" srcId="{B2FC4E6A-394A-4220-8902-045CAF137BB7}" destId="{FDA64500-A1AE-4C7C-AD3C-02D95D787822}" srcOrd="1" destOrd="0" presId="urn:microsoft.com/office/officeart/2005/8/layout/list1"/>
    <dgm:cxn modelId="{E1F03DED-CD71-4FAF-BB8C-B3FEF2D62745}" type="presParOf" srcId="{FD77160B-1EF9-4FB3-8924-B54A577C31F3}" destId="{BAD23026-342A-43CD-9E53-D3C7C8EBCBC7}" srcOrd="1" destOrd="0" presId="urn:microsoft.com/office/officeart/2005/8/layout/list1"/>
    <dgm:cxn modelId="{1C0153CB-DF82-4A4A-AD63-D91D3D3F3C10}" type="presParOf" srcId="{FD77160B-1EF9-4FB3-8924-B54A577C31F3}" destId="{6210E2FD-39C5-42A5-AA06-9921739181CA}" srcOrd="2" destOrd="0" presId="urn:microsoft.com/office/officeart/2005/8/layout/list1"/>
    <dgm:cxn modelId="{86F57D17-942E-42F2-9D0A-5FAF77E91BE8}" type="presParOf" srcId="{FD77160B-1EF9-4FB3-8924-B54A577C31F3}" destId="{F5608071-81F9-4483-98CE-8171F69C6509}" srcOrd="3" destOrd="0" presId="urn:microsoft.com/office/officeart/2005/8/layout/list1"/>
    <dgm:cxn modelId="{B643E3BA-4D8E-4FD0-880F-D26A936DB8AA}" type="presParOf" srcId="{FD77160B-1EF9-4FB3-8924-B54A577C31F3}" destId="{2B1FADCF-40E1-46DE-AD70-E300A1FE2ECA}" srcOrd="4" destOrd="0" presId="urn:microsoft.com/office/officeart/2005/8/layout/list1"/>
    <dgm:cxn modelId="{6D8FB3F0-1E04-4CCB-8202-4531C434CBEE}" type="presParOf" srcId="{2B1FADCF-40E1-46DE-AD70-E300A1FE2ECA}" destId="{32AC802F-D56D-46AD-B6FC-352A4FBEF773}" srcOrd="0" destOrd="0" presId="urn:microsoft.com/office/officeart/2005/8/layout/list1"/>
    <dgm:cxn modelId="{B9D12C5D-ED70-45CE-B94C-156A1DBA9450}" type="presParOf" srcId="{2B1FADCF-40E1-46DE-AD70-E300A1FE2ECA}" destId="{D3EB235B-6455-47E2-9069-152FC7347D21}" srcOrd="1" destOrd="0" presId="urn:microsoft.com/office/officeart/2005/8/layout/list1"/>
    <dgm:cxn modelId="{FA21025E-AA53-4295-81E4-94A6263F287F}" type="presParOf" srcId="{FD77160B-1EF9-4FB3-8924-B54A577C31F3}" destId="{6EAB3E25-C6BB-42F6-AC6B-0A43F51BD92C}" srcOrd="5" destOrd="0" presId="urn:microsoft.com/office/officeart/2005/8/layout/list1"/>
    <dgm:cxn modelId="{15718EE4-6D11-4470-A5EE-0254E997463D}" type="presParOf" srcId="{FD77160B-1EF9-4FB3-8924-B54A577C31F3}" destId="{4831602A-4404-43B0-9DF1-886AE22CCC25}" srcOrd="6" destOrd="0" presId="urn:microsoft.com/office/officeart/2005/8/layout/list1"/>
    <dgm:cxn modelId="{2AC83F97-CB0B-4638-B423-88F71296C7DD}" type="presParOf" srcId="{FD77160B-1EF9-4FB3-8924-B54A577C31F3}" destId="{A8C1D1DA-7D2C-4DDA-A0BB-F5D09457E07C}" srcOrd="7" destOrd="0" presId="urn:microsoft.com/office/officeart/2005/8/layout/list1"/>
    <dgm:cxn modelId="{682E39CE-4EB6-43E4-863D-5A994E35395A}" type="presParOf" srcId="{FD77160B-1EF9-4FB3-8924-B54A577C31F3}" destId="{BD79042A-0269-498C-9F0B-63856C46CA9E}" srcOrd="8" destOrd="0" presId="urn:microsoft.com/office/officeart/2005/8/layout/list1"/>
    <dgm:cxn modelId="{17A06745-1A62-4B58-9262-217849A15D80}" type="presParOf" srcId="{BD79042A-0269-498C-9F0B-63856C46CA9E}" destId="{F5BD1677-5EA5-44D8-8AA0-34AF379276DD}" srcOrd="0" destOrd="0" presId="urn:microsoft.com/office/officeart/2005/8/layout/list1"/>
    <dgm:cxn modelId="{C77CBF8E-106C-4360-8EBD-687FF794A401}" type="presParOf" srcId="{BD79042A-0269-498C-9F0B-63856C46CA9E}" destId="{B1DA2E52-A27C-4A64-B8E6-105AB24BE364}" srcOrd="1" destOrd="0" presId="urn:microsoft.com/office/officeart/2005/8/layout/list1"/>
    <dgm:cxn modelId="{736EEB74-50F3-453F-99C2-1072D1E76332}" type="presParOf" srcId="{FD77160B-1EF9-4FB3-8924-B54A577C31F3}" destId="{53B39B17-2D87-4DB7-B573-EE5860365F82}" srcOrd="9" destOrd="0" presId="urn:microsoft.com/office/officeart/2005/8/layout/list1"/>
    <dgm:cxn modelId="{0FC43388-F844-408C-85D3-598C4F060876}" type="presParOf" srcId="{FD77160B-1EF9-4FB3-8924-B54A577C31F3}" destId="{0E4F20D5-E8E4-4920-9E46-CB0F9100DBD3}"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905A04-EDE8-4033-BAB9-9FC73D1F2803}">
      <dsp:nvSpPr>
        <dsp:cNvPr id="0" name=""/>
        <dsp:cNvSpPr/>
      </dsp:nvSpPr>
      <dsp:spPr>
        <a:xfrm rot="10800000">
          <a:off x="6266" y="1537937"/>
          <a:ext cx="4687046" cy="1162446"/>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418" tIns="198418" rIns="198418" bIns="198418" numCol="1" spcCol="1270" anchor="t" anchorCtr="0">
          <a:noAutofit/>
        </a:bodyPr>
        <a:lstStyle/>
        <a:p>
          <a:pPr marL="0" lvl="0" indent="0" algn="l" defTabSz="1244600">
            <a:lnSpc>
              <a:spcPct val="90000"/>
            </a:lnSpc>
            <a:spcBef>
              <a:spcPct val="0"/>
            </a:spcBef>
            <a:spcAft>
              <a:spcPct val="35000"/>
            </a:spcAft>
            <a:buNone/>
          </a:pPr>
          <a:r>
            <a:rPr lang="en-US" sz="2800" kern="1200" dirty="0"/>
            <a:t>Applications submitted through the portal</a:t>
          </a:r>
        </a:p>
      </dsp:txBody>
      <dsp:txXfrm rot="10800000">
        <a:off x="57336" y="1537937"/>
        <a:ext cx="4584906" cy="1111376"/>
      </dsp:txXfrm>
    </dsp:sp>
    <dsp:sp modelId="{5DC686AD-B4F5-472B-9AB2-25DD0897BF79}">
      <dsp:nvSpPr>
        <dsp:cNvPr id="0" name=""/>
        <dsp:cNvSpPr/>
      </dsp:nvSpPr>
      <dsp:spPr>
        <a:xfrm>
          <a:off x="6266" y="174006"/>
          <a:ext cx="4687046" cy="1406113"/>
        </a:xfrm>
        <a:prstGeom prst="round2SameRect">
          <a:avLst>
            <a:gd name="adj1" fmla="val 4500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0381" tIns="370381" rIns="370381" bIns="370381" numCol="1" spcCol="1270" anchor="ctr" anchorCtr="0">
          <a:noAutofit/>
        </a:bodyPr>
        <a:lstStyle/>
        <a:p>
          <a:pPr marL="0" lvl="0" indent="0" algn="l" defTabSz="2400300">
            <a:lnSpc>
              <a:spcPct val="90000"/>
            </a:lnSpc>
            <a:spcBef>
              <a:spcPct val="0"/>
            </a:spcBef>
            <a:spcAft>
              <a:spcPct val="35000"/>
            </a:spcAft>
            <a:buNone/>
          </a:pPr>
          <a:r>
            <a:rPr lang="en-US" sz="5400" kern="1200" dirty="0"/>
            <a:t>678</a:t>
          </a:r>
        </a:p>
      </dsp:txBody>
      <dsp:txXfrm>
        <a:off x="191592" y="359332"/>
        <a:ext cx="4316394" cy="1220787"/>
      </dsp:txXfrm>
    </dsp:sp>
    <dsp:sp modelId="{314F9535-D8BC-4968-8FA2-41DAE14A1632}">
      <dsp:nvSpPr>
        <dsp:cNvPr id="0" name=""/>
        <dsp:cNvSpPr/>
      </dsp:nvSpPr>
      <dsp:spPr>
        <a:xfrm rot="10800000">
          <a:off x="4801207" y="1537937"/>
          <a:ext cx="4687046" cy="1162446"/>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418" tIns="198418" rIns="198418" bIns="198418" numCol="1" spcCol="1270" anchor="t" anchorCtr="0">
          <a:noAutofit/>
        </a:bodyPr>
        <a:lstStyle/>
        <a:p>
          <a:pPr marL="0" lvl="0" indent="0" algn="l" defTabSz="1244600">
            <a:lnSpc>
              <a:spcPct val="90000"/>
            </a:lnSpc>
            <a:spcBef>
              <a:spcPct val="0"/>
            </a:spcBef>
            <a:spcAft>
              <a:spcPct val="35000"/>
            </a:spcAft>
            <a:buNone/>
          </a:pPr>
          <a:r>
            <a:rPr lang="en-US" sz="2800" kern="1200" dirty="0"/>
            <a:t>Advanced to regional and national judging</a:t>
          </a:r>
        </a:p>
      </dsp:txBody>
      <dsp:txXfrm rot="10800000">
        <a:off x="4852277" y="1537937"/>
        <a:ext cx="4584906" cy="1111376"/>
      </dsp:txXfrm>
    </dsp:sp>
    <dsp:sp modelId="{054B4659-4E59-4E07-91C1-76CB2D4E9AC3}">
      <dsp:nvSpPr>
        <dsp:cNvPr id="0" name=""/>
        <dsp:cNvSpPr/>
      </dsp:nvSpPr>
      <dsp:spPr>
        <a:xfrm>
          <a:off x="4801207" y="174006"/>
          <a:ext cx="4687046" cy="1406113"/>
        </a:xfrm>
        <a:prstGeom prst="round2SameRect">
          <a:avLst>
            <a:gd name="adj1" fmla="val 4500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0381" tIns="370381" rIns="370381" bIns="370381" numCol="1" spcCol="1270" anchor="ctr" anchorCtr="0">
          <a:noAutofit/>
        </a:bodyPr>
        <a:lstStyle/>
        <a:p>
          <a:pPr marL="0" lvl="0" indent="0" algn="l" defTabSz="2400300">
            <a:lnSpc>
              <a:spcPct val="90000"/>
            </a:lnSpc>
            <a:spcBef>
              <a:spcPct val="0"/>
            </a:spcBef>
            <a:spcAft>
              <a:spcPct val="35000"/>
            </a:spcAft>
            <a:buNone/>
          </a:pPr>
          <a:r>
            <a:rPr lang="en-US" sz="5400" kern="1200" dirty="0"/>
            <a:t>486</a:t>
          </a:r>
        </a:p>
      </dsp:txBody>
      <dsp:txXfrm>
        <a:off x="4986533" y="359332"/>
        <a:ext cx="4316394" cy="12207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A5648-8653-402B-A766-3DF213D7E56D}">
      <dsp:nvSpPr>
        <dsp:cNvPr id="0" name=""/>
        <dsp:cNvSpPr/>
      </dsp:nvSpPr>
      <dsp:spPr>
        <a:xfrm>
          <a:off x="-4471368" y="-685713"/>
          <a:ext cx="5326739" cy="5326739"/>
        </a:xfrm>
        <a:prstGeom prst="blockArc">
          <a:avLst>
            <a:gd name="adj1" fmla="val 18900000"/>
            <a:gd name="adj2" fmla="val 2700000"/>
            <a:gd name="adj3" fmla="val 40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BFC967-38CB-4F7F-A3D9-5D7FB0FB39BF}">
      <dsp:nvSpPr>
        <dsp:cNvPr id="0" name=""/>
        <dsp:cNvSpPr/>
      </dsp:nvSpPr>
      <dsp:spPr>
        <a:xfrm>
          <a:off x="374494" y="247127"/>
          <a:ext cx="11764035" cy="4945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567"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Member Prepares</a:t>
          </a:r>
        </a:p>
      </dsp:txBody>
      <dsp:txXfrm>
        <a:off x="374494" y="247127"/>
        <a:ext cx="11764035" cy="494572"/>
      </dsp:txXfrm>
    </dsp:sp>
    <dsp:sp modelId="{AD298A2A-A2F1-46CC-9DB5-3F0082CC6301}">
      <dsp:nvSpPr>
        <dsp:cNvPr id="0" name=""/>
        <dsp:cNvSpPr/>
      </dsp:nvSpPr>
      <dsp:spPr>
        <a:xfrm>
          <a:off x="65387" y="185306"/>
          <a:ext cx="618215" cy="61821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0E09CC-3C05-488E-A2CC-EFCCF8CB6200}">
      <dsp:nvSpPr>
        <dsp:cNvPr id="0" name=""/>
        <dsp:cNvSpPr/>
      </dsp:nvSpPr>
      <dsp:spPr>
        <a:xfrm>
          <a:off x="728890" y="988748"/>
          <a:ext cx="11409639" cy="4945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567"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Affiliate Review</a:t>
          </a:r>
        </a:p>
      </dsp:txBody>
      <dsp:txXfrm>
        <a:off x="728890" y="988748"/>
        <a:ext cx="11409639" cy="494572"/>
      </dsp:txXfrm>
    </dsp:sp>
    <dsp:sp modelId="{30B25CB7-BB37-45A4-9339-29C88A9FE4EF}">
      <dsp:nvSpPr>
        <dsp:cNvPr id="0" name=""/>
        <dsp:cNvSpPr/>
      </dsp:nvSpPr>
      <dsp:spPr>
        <a:xfrm>
          <a:off x="419783" y="926927"/>
          <a:ext cx="618215" cy="61821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656B42-E732-40F9-8FD1-6D6B1B102D8A}">
      <dsp:nvSpPr>
        <dsp:cNvPr id="0" name=""/>
        <dsp:cNvSpPr/>
      </dsp:nvSpPr>
      <dsp:spPr>
        <a:xfrm>
          <a:off x="837661" y="1730369"/>
          <a:ext cx="11300868" cy="4945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567"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NEAFCS Awards Portal</a:t>
          </a:r>
        </a:p>
      </dsp:txBody>
      <dsp:txXfrm>
        <a:off x="837661" y="1730369"/>
        <a:ext cx="11300868" cy="494572"/>
      </dsp:txXfrm>
    </dsp:sp>
    <dsp:sp modelId="{AA1C8D2C-F248-41E4-813D-73C4E7921C5D}">
      <dsp:nvSpPr>
        <dsp:cNvPr id="0" name=""/>
        <dsp:cNvSpPr/>
      </dsp:nvSpPr>
      <dsp:spPr>
        <a:xfrm>
          <a:off x="528554" y="1668548"/>
          <a:ext cx="618215" cy="61821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293DAC-9A3D-4272-9FCF-8F3F80D200FF}">
      <dsp:nvSpPr>
        <dsp:cNvPr id="0" name=""/>
        <dsp:cNvSpPr/>
      </dsp:nvSpPr>
      <dsp:spPr>
        <a:xfrm>
          <a:off x="728890" y="2471990"/>
          <a:ext cx="11409639" cy="4945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567"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State Winner Form</a:t>
          </a:r>
        </a:p>
      </dsp:txBody>
      <dsp:txXfrm>
        <a:off x="728890" y="2471990"/>
        <a:ext cx="11409639" cy="494572"/>
      </dsp:txXfrm>
    </dsp:sp>
    <dsp:sp modelId="{F59EF9B4-C53A-4CD8-8D87-DE33715982C5}">
      <dsp:nvSpPr>
        <dsp:cNvPr id="0" name=""/>
        <dsp:cNvSpPr/>
      </dsp:nvSpPr>
      <dsp:spPr>
        <a:xfrm>
          <a:off x="419783" y="2410169"/>
          <a:ext cx="618215" cy="61821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C90966-FE46-4A82-8F0A-4906AEF47907}">
      <dsp:nvSpPr>
        <dsp:cNvPr id="0" name=""/>
        <dsp:cNvSpPr/>
      </dsp:nvSpPr>
      <dsp:spPr>
        <a:xfrm>
          <a:off x="374494" y="3213611"/>
          <a:ext cx="11764035" cy="4945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567"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NEAFCS Judging</a:t>
          </a:r>
        </a:p>
      </dsp:txBody>
      <dsp:txXfrm>
        <a:off x="374494" y="3213611"/>
        <a:ext cx="11764035" cy="494572"/>
      </dsp:txXfrm>
    </dsp:sp>
    <dsp:sp modelId="{B0B149DA-8DE6-4DDD-AEC9-FAFEC9FBC903}">
      <dsp:nvSpPr>
        <dsp:cNvPr id="0" name=""/>
        <dsp:cNvSpPr/>
      </dsp:nvSpPr>
      <dsp:spPr>
        <a:xfrm>
          <a:off x="65387" y="3151790"/>
          <a:ext cx="618215" cy="61821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F3B83-EF52-463B-A9E3-B852E8847FDD}">
      <dsp:nvSpPr>
        <dsp:cNvPr id="0" name=""/>
        <dsp:cNvSpPr/>
      </dsp:nvSpPr>
      <dsp:spPr>
        <a:xfrm>
          <a:off x="0" y="297394"/>
          <a:ext cx="105156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1CE8A2-8668-4DA7-BFE4-DF91B39313A3}">
      <dsp:nvSpPr>
        <dsp:cNvPr id="0" name=""/>
        <dsp:cNvSpPr/>
      </dsp:nvSpPr>
      <dsp:spPr>
        <a:xfrm>
          <a:off x="525780" y="31714"/>
          <a:ext cx="736092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en-US" sz="1800" kern="1200" dirty="0"/>
            <a:t>State/Affiliate Award Certificate Template</a:t>
          </a:r>
        </a:p>
      </dsp:txBody>
      <dsp:txXfrm>
        <a:off x="551719" y="57653"/>
        <a:ext cx="7309042" cy="479482"/>
      </dsp:txXfrm>
    </dsp:sp>
    <dsp:sp modelId="{903E519C-12AD-4767-AA27-D80064773A4C}">
      <dsp:nvSpPr>
        <dsp:cNvPr id="0" name=""/>
        <dsp:cNvSpPr/>
      </dsp:nvSpPr>
      <dsp:spPr>
        <a:xfrm>
          <a:off x="0" y="1113875"/>
          <a:ext cx="105156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C3AE9A-5116-4F44-81FA-728C30AC1631}">
      <dsp:nvSpPr>
        <dsp:cNvPr id="0" name=""/>
        <dsp:cNvSpPr/>
      </dsp:nvSpPr>
      <dsp:spPr>
        <a:xfrm>
          <a:off x="525780" y="848195"/>
          <a:ext cx="736092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en-US" sz="1800" kern="1200" dirty="0"/>
            <a:t>State Award Review Submission Form</a:t>
          </a:r>
        </a:p>
      </dsp:txBody>
      <dsp:txXfrm>
        <a:off x="551719" y="874134"/>
        <a:ext cx="7309042" cy="479482"/>
      </dsp:txXfrm>
    </dsp:sp>
    <dsp:sp modelId="{7DA50D1E-F50C-473F-9A6D-A03C8F6A2E9D}">
      <dsp:nvSpPr>
        <dsp:cNvPr id="0" name=""/>
        <dsp:cNvSpPr/>
      </dsp:nvSpPr>
      <dsp:spPr>
        <a:xfrm>
          <a:off x="0" y="1930355"/>
          <a:ext cx="105156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5299D5-F29E-4CD6-9781-CD236C20EFFE}">
      <dsp:nvSpPr>
        <dsp:cNvPr id="0" name=""/>
        <dsp:cNvSpPr/>
      </dsp:nvSpPr>
      <dsp:spPr>
        <a:xfrm>
          <a:off x="525780" y="1664675"/>
          <a:ext cx="736092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en-US" sz="1800" kern="1200" dirty="0"/>
            <a:t>Continued Excellence Award Sample Rubric and Scoring</a:t>
          </a:r>
        </a:p>
      </dsp:txBody>
      <dsp:txXfrm>
        <a:off x="551719" y="1690614"/>
        <a:ext cx="7309042" cy="479482"/>
      </dsp:txXfrm>
    </dsp:sp>
    <dsp:sp modelId="{85CBF53E-2CC6-4513-B697-EA2659444FDD}">
      <dsp:nvSpPr>
        <dsp:cNvPr id="0" name=""/>
        <dsp:cNvSpPr/>
      </dsp:nvSpPr>
      <dsp:spPr>
        <a:xfrm>
          <a:off x="0" y="2746835"/>
          <a:ext cx="105156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DC4915-6CFA-49F9-BE5E-26A0710BDE9A}">
      <dsp:nvSpPr>
        <dsp:cNvPr id="0" name=""/>
        <dsp:cNvSpPr/>
      </dsp:nvSpPr>
      <dsp:spPr>
        <a:xfrm>
          <a:off x="525780" y="2481155"/>
          <a:ext cx="736092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en-US" sz="1800" kern="1200" dirty="0"/>
            <a:t>Distinguished Service Award Sample Rubric and Scoring</a:t>
          </a:r>
        </a:p>
      </dsp:txBody>
      <dsp:txXfrm>
        <a:off x="551719" y="2507094"/>
        <a:ext cx="7309042" cy="479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0E2FD-39C5-42A5-AA06-9921739181CA}">
      <dsp:nvSpPr>
        <dsp:cNvPr id="0" name=""/>
        <dsp:cNvSpPr/>
      </dsp:nvSpPr>
      <dsp:spPr>
        <a:xfrm>
          <a:off x="0" y="402155"/>
          <a:ext cx="10515600" cy="60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A64500-A1AE-4C7C-AD3C-02D95D787822}">
      <dsp:nvSpPr>
        <dsp:cNvPr id="0" name=""/>
        <dsp:cNvSpPr/>
      </dsp:nvSpPr>
      <dsp:spPr>
        <a:xfrm>
          <a:off x="525780" y="47915"/>
          <a:ext cx="7360920"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en-US" sz="2400" kern="1200" dirty="0"/>
            <a:t>Sample Affiliate Timeline</a:t>
          </a:r>
        </a:p>
      </dsp:txBody>
      <dsp:txXfrm>
        <a:off x="560365" y="82500"/>
        <a:ext cx="7291750" cy="639310"/>
      </dsp:txXfrm>
    </dsp:sp>
    <dsp:sp modelId="{4831602A-4404-43B0-9DF1-886AE22CCC25}">
      <dsp:nvSpPr>
        <dsp:cNvPr id="0" name=""/>
        <dsp:cNvSpPr/>
      </dsp:nvSpPr>
      <dsp:spPr>
        <a:xfrm>
          <a:off x="0" y="1490795"/>
          <a:ext cx="10515600" cy="60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EB235B-6455-47E2-9069-152FC7347D21}">
      <dsp:nvSpPr>
        <dsp:cNvPr id="0" name=""/>
        <dsp:cNvSpPr/>
      </dsp:nvSpPr>
      <dsp:spPr>
        <a:xfrm>
          <a:off x="525780" y="1136555"/>
          <a:ext cx="7360920"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en-US" sz="2400" kern="1200" dirty="0"/>
            <a:t>VP for Awards/Awards Chairs FAQ</a:t>
          </a:r>
        </a:p>
      </dsp:txBody>
      <dsp:txXfrm>
        <a:off x="560365" y="1171140"/>
        <a:ext cx="7291750" cy="639310"/>
      </dsp:txXfrm>
    </dsp:sp>
    <dsp:sp modelId="{0E4F20D5-E8E4-4920-9E46-CB0F9100DBD3}">
      <dsp:nvSpPr>
        <dsp:cNvPr id="0" name=""/>
        <dsp:cNvSpPr/>
      </dsp:nvSpPr>
      <dsp:spPr>
        <a:xfrm>
          <a:off x="0" y="2579435"/>
          <a:ext cx="10515600" cy="60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DA2E52-A27C-4A64-B8E6-105AB24BE364}">
      <dsp:nvSpPr>
        <dsp:cNvPr id="0" name=""/>
        <dsp:cNvSpPr/>
      </dsp:nvSpPr>
      <dsp:spPr>
        <a:xfrm>
          <a:off x="555649" y="2225195"/>
          <a:ext cx="7360920" cy="7084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066800">
            <a:lnSpc>
              <a:spcPct val="90000"/>
            </a:lnSpc>
            <a:spcBef>
              <a:spcPct val="0"/>
            </a:spcBef>
            <a:spcAft>
              <a:spcPct val="35000"/>
            </a:spcAft>
            <a:buNone/>
          </a:pPr>
          <a:r>
            <a:rPr lang="en-US" sz="2400" kern="1200" dirty="0"/>
            <a:t>Member FAQ</a:t>
          </a:r>
        </a:p>
      </dsp:txBody>
      <dsp:txXfrm>
        <a:off x="590234" y="2259780"/>
        <a:ext cx="7291750" cy="639310"/>
      </dsp:txXfrm>
    </dsp:sp>
  </dsp:spTree>
</dsp:drawing>
</file>

<file path=ppt/diagrams/layout1.xml><?xml version="1.0" encoding="utf-8"?>
<dgm:layoutDef xmlns:dgm="http://schemas.openxmlformats.org/drawingml/2006/diagram" xmlns:a="http://schemas.openxmlformats.org/drawingml/2006/main" uniqueId="urn:microsoft.com/office/officeart/2024/layout/HorizontalActionList">
  <dgm:title val=""/>
  <dgm:desc val=""/>
  <dgm:catLst>
    <dgm:cat type="textcard" pri="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B7D8CF-EF3D-44CF-BFF4-16005356DE2B}"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C645E9-0A28-4A48-A590-2FCC0B6C8BF6}" type="slidenum">
              <a:rPr lang="en-US" smtClean="0"/>
              <a:t>‹#›</a:t>
            </a:fld>
            <a:endParaRPr lang="en-US"/>
          </a:p>
        </p:txBody>
      </p:sp>
    </p:spTree>
    <p:extLst>
      <p:ext uri="{BB962C8B-B14F-4D97-AF65-F5344CB8AC3E}">
        <p14:creationId xmlns:p14="http://schemas.microsoft.com/office/powerpoint/2010/main" val="1200403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awards@neafcs.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mailto:awards@neafcs.or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mailto:awards@neafcs.org"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Welcome, everyone, and thank you for joining us for this training on the </a:t>
            </a:r>
            <a:r>
              <a:rPr lang="en-US" sz="1200" b="1" kern="1200" dirty="0">
                <a:solidFill>
                  <a:schemeClr val="tx1"/>
                </a:solidFill>
                <a:effectLst/>
                <a:latin typeface="+mn-lt"/>
                <a:ea typeface="+mn-ea"/>
                <a:cs typeface="+mn-cs"/>
              </a:rPr>
              <a:t>2027 NEAFCS Awards Program changes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Today, we are going to walk through what is changing for the 2027 awards cycle, why these changes are being made, and most importantly, what these changes mean for you as Affiliate VPs for Awards and for the members you support.</a:t>
            </a:r>
          </a:p>
          <a:p>
            <a:r>
              <a:rPr lang="en-US" sz="1200" kern="1200" dirty="0">
                <a:solidFill>
                  <a:schemeClr val="tx1"/>
                </a:solidFill>
                <a:effectLst/>
                <a:latin typeface="+mn-lt"/>
                <a:ea typeface="+mn-ea"/>
                <a:cs typeface="+mn-cs"/>
              </a:rPr>
              <a:t>Our goal is not simply to give you a list of new deadlines. We want you to leave this training with a clear understanding of the new process and a plan for implementing it within your Affiliate.</a:t>
            </a:r>
          </a:p>
          <a:p>
            <a:r>
              <a:rPr lang="en-US" sz="1200" kern="1200" dirty="0">
                <a:solidFill>
                  <a:schemeClr val="tx1"/>
                </a:solidFill>
                <a:effectLst/>
                <a:latin typeface="+mn-lt"/>
                <a:ea typeface="+mn-ea"/>
                <a:cs typeface="+mn-cs"/>
              </a:rPr>
              <a:t>There are several important changes for 2027, particularly around the </a:t>
            </a:r>
            <a:r>
              <a:rPr lang="en-US" sz="1200" b="1" kern="1200" dirty="0">
                <a:solidFill>
                  <a:schemeClr val="tx1"/>
                </a:solidFill>
                <a:effectLst/>
                <a:latin typeface="+mn-lt"/>
                <a:ea typeface="+mn-ea"/>
                <a:cs typeface="+mn-cs"/>
              </a:rPr>
              <a:t>Affiliate review process, application corrections, deadlines, and advancement to regional and national judging</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So let's walk through the process step by step.</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1</a:t>
            </a:fld>
            <a:endParaRPr lang="en-US"/>
          </a:p>
        </p:txBody>
      </p:sp>
    </p:spTree>
    <p:extLst>
      <p:ext uri="{BB962C8B-B14F-4D97-AF65-F5344CB8AC3E}">
        <p14:creationId xmlns:p14="http://schemas.microsoft.com/office/powerpoint/2010/main" val="141127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the end of today's training, you should be able to do five things.</a:t>
            </a:r>
          </a:p>
          <a:p>
            <a:r>
              <a:rPr lang="en-US" sz="1200" kern="1200" dirty="0">
                <a:solidFill>
                  <a:schemeClr val="tx1"/>
                </a:solidFill>
                <a:effectLst/>
                <a:latin typeface="+mn-lt"/>
                <a:ea typeface="+mn-ea"/>
                <a:cs typeface="+mn-cs"/>
              </a:rPr>
              <a:t>First, understand </a:t>
            </a:r>
            <a:r>
              <a:rPr lang="en-US" sz="1200" b="1" kern="1200" dirty="0">
                <a:solidFill>
                  <a:schemeClr val="tx1"/>
                </a:solidFill>
                <a:effectLst/>
                <a:latin typeface="+mn-lt"/>
                <a:ea typeface="+mn-ea"/>
                <a:cs typeface="+mn-cs"/>
              </a:rPr>
              <a:t>what is changing for the 2027 Awards Cycle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Second, understand the </a:t>
            </a:r>
            <a:r>
              <a:rPr lang="en-US" sz="1200" b="1" kern="1200" dirty="0">
                <a:solidFill>
                  <a:schemeClr val="tx1"/>
                </a:solidFill>
                <a:effectLst/>
                <a:latin typeface="+mn-lt"/>
                <a:ea typeface="+mn-ea"/>
                <a:cs typeface="+mn-cs"/>
              </a:rPr>
              <a:t>new Affiliate review steps</a:t>
            </a:r>
            <a:r>
              <a:rPr lang="en-US" sz="1200" kern="1200" dirty="0">
                <a:solidFill>
                  <a:schemeClr val="tx1"/>
                </a:solidFill>
                <a:effectLst/>
                <a:latin typeface="+mn-lt"/>
                <a:ea typeface="+mn-ea"/>
                <a:cs typeface="+mn-cs"/>
              </a:rPr>
              <a:t> and how they can help members submit stronger applications.</a:t>
            </a:r>
          </a:p>
          <a:p>
            <a:r>
              <a:rPr lang="en-US" sz="1200" kern="1200" dirty="0">
                <a:solidFill>
                  <a:schemeClr val="tx1"/>
                </a:solidFill>
                <a:effectLst/>
                <a:latin typeface="+mn-lt"/>
                <a:ea typeface="+mn-ea"/>
                <a:cs typeface="+mn-cs"/>
              </a:rPr>
              <a:t>Third, understand the </a:t>
            </a:r>
            <a:r>
              <a:rPr lang="en-US" sz="1200" b="1" kern="1200" dirty="0">
                <a:solidFill>
                  <a:schemeClr val="tx1"/>
                </a:solidFill>
                <a:effectLst/>
                <a:latin typeface="+mn-lt"/>
                <a:ea typeface="+mn-ea"/>
                <a:cs typeface="+mn-cs"/>
              </a:rPr>
              <a:t>revised timeline</a:t>
            </a:r>
            <a:r>
              <a:rPr lang="en-US" sz="1200" kern="1200" dirty="0">
                <a:solidFill>
                  <a:schemeClr val="tx1"/>
                </a:solidFill>
                <a:effectLst/>
                <a:latin typeface="+mn-lt"/>
                <a:ea typeface="+mn-ea"/>
                <a:cs typeface="+mn-cs"/>
              </a:rPr>
              <a:t> and how you will need to plan your Affiliate's internal deadlines around the national deadlines.</a:t>
            </a:r>
          </a:p>
          <a:p>
            <a:r>
              <a:rPr lang="en-US" sz="1200" kern="1200" dirty="0">
                <a:solidFill>
                  <a:schemeClr val="tx1"/>
                </a:solidFill>
                <a:effectLst/>
                <a:latin typeface="+mn-lt"/>
                <a:ea typeface="+mn-ea"/>
                <a:cs typeface="+mn-cs"/>
              </a:rPr>
              <a:t>Fourth, know what </a:t>
            </a:r>
            <a:r>
              <a:rPr lang="en-US" sz="1200" b="1" kern="1200" dirty="0">
                <a:solidFill>
                  <a:schemeClr val="tx1"/>
                </a:solidFill>
                <a:effectLst/>
                <a:latin typeface="+mn-lt"/>
                <a:ea typeface="+mn-ea"/>
                <a:cs typeface="+mn-cs"/>
              </a:rPr>
              <a:t>resources are available to you</a:t>
            </a:r>
            <a:r>
              <a:rPr lang="en-US" sz="1200" kern="1200" dirty="0">
                <a:solidFill>
                  <a:schemeClr val="tx1"/>
                </a:solidFill>
                <a:effectLst/>
                <a:latin typeface="+mn-lt"/>
                <a:ea typeface="+mn-ea"/>
                <a:cs typeface="+mn-cs"/>
              </a:rPr>
              <a:t> through the Affiliate VP for Awards Toolkit.</a:t>
            </a:r>
          </a:p>
          <a:p>
            <a:r>
              <a:rPr lang="en-US" sz="1200" kern="1200" dirty="0">
                <a:solidFill>
                  <a:schemeClr val="tx1"/>
                </a:solidFill>
                <a:effectLst/>
                <a:latin typeface="+mn-lt"/>
                <a:ea typeface="+mn-ea"/>
                <a:cs typeface="+mn-cs"/>
              </a:rPr>
              <a:t>And finally, understand how you can create a </a:t>
            </a:r>
            <a:r>
              <a:rPr lang="en-US" sz="1200" b="1" kern="1200" dirty="0">
                <a:solidFill>
                  <a:schemeClr val="tx1"/>
                </a:solidFill>
                <a:effectLst/>
                <a:latin typeface="+mn-lt"/>
                <a:ea typeface="+mn-ea"/>
                <a:cs typeface="+mn-cs"/>
              </a:rPr>
              <a:t>consistent and transparent review process</a:t>
            </a:r>
            <a:r>
              <a:rPr lang="en-US" sz="1200" kern="1200" dirty="0">
                <a:solidFill>
                  <a:schemeClr val="tx1"/>
                </a:solidFill>
                <a:effectLst/>
                <a:latin typeface="+mn-lt"/>
                <a:ea typeface="+mn-ea"/>
                <a:cs typeface="+mn-cs"/>
              </a:rPr>
              <a:t> within your Affiliate.</a:t>
            </a:r>
          </a:p>
          <a:p>
            <a:r>
              <a:rPr lang="en-US" sz="1200" kern="1200" dirty="0">
                <a:solidFill>
                  <a:schemeClr val="tx1"/>
                </a:solidFill>
                <a:effectLst/>
                <a:latin typeface="+mn-lt"/>
                <a:ea typeface="+mn-ea"/>
                <a:cs typeface="+mn-cs"/>
              </a:rPr>
              <a:t>That last point is especially important. The goal is for members to have a consistent experience regardless of which Affiliate they belong to.</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2</a:t>
            </a:fld>
            <a:endParaRPr lang="en-US"/>
          </a:p>
        </p:txBody>
      </p:sp>
    </p:spTree>
    <p:extLst>
      <p:ext uri="{BB962C8B-B14F-4D97-AF65-F5344CB8AC3E}">
        <p14:creationId xmlns:p14="http://schemas.microsoft.com/office/powerpoint/2010/main" val="3230240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NEAFCS is committed to continually improving the Awards Program to ensure it remains meaningful, accessible, and aligned with the needs of members and affiliates. </a:t>
            </a:r>
          </a:p>
          <a:p>
            <a:r>
              <a:rPr lang="en-US" sz="1200" b="0" i="0" u="none" strike="noStrike" kern="1200" baseline="0" dirty="0">
                <a:solidFill>
                  <a:schemeClr val="tx1"/>
                </a:solidFill>
                <a:latin typeface="+mn-lt"/>
                <a:ea typeface="+mn-ea"/>
                <a:cs typeface="+mn-cs"/>
              </a:rPr>
              <a:t>At the mid-year Board Meeting, direction was given by the President’s Council and the Board to look at improving the awards process in a few different areas: </a:t>
            </a:r>
          </a:p>
          <a:p>
            <a:pPr marL="228600" indent="-228600">
              <a:buAutoNum type="arabicParenR"/>
            </a:pPr>
            <a:r>
              <a:rPr lang="en-US" sz="1200" b="0" i="0" u="none" strike="noStrike" kern="1200" baseline="0" dirty="0">
                <a:solidFill>
                  <a:schemeClr val="tx1"/>
                </a:solidFill>
                <a:latin typeface="+mn-lt"/>
                <a:ea typeface="+mn-ea"/>
                <a:cs typeface="+mn-cs"/>
              </a:rPr>
              <a:t>to eliminate the need to revise applications that are being submitted to Nationals, </a:t>
            </a:r>
          </a:p>
          <a:p>
            <a:pPr marL="228600" indent="-228600">
              <a:buAutoNum type="arabicParenR"/>
            </a:pPr>
            <a:r>
              <a:rPr lang="en-US" sz="1200" b="0" i="0" u="none" strike="noStrike" kern="1200" baseline="0" dirty="0">
                <a:solidFill>
                  <a:schemeClr val="tx1"/>
                </a:solidFill>
                <a:latin typeface="+mn-lt"/>
                <a:ea typeface="+mn-ea"/>
                <a:cs typeface="+mn-cs"/>
              </a:rPr>
              <a:t>2) to ensure affiliates are helping their members submit a successful application, </a:t>
            </a:r>
          </a:p>
          <a:p>
            <a:pPr marL="228600" indent="-228600">
              <a:buAutoNum type="arabicParenR"/>
            </a:pPr>
            <a:r>
              <a:rPr lang="en-US" sz="1200" b="0" i="0" u="none" strike="noStrike" kern="1200" baseline="0" dirty="0">
                <a:solidFill>
                  <a:schemeClr val="tx1"/>
                </a:solidFill>
                <a:latin typeface="+mn-lt"/>
                <a:ea typeface="+mn-ea"/>
                <a:cs typeface="+mn-cs"/>
              </a:rPr>
              <a:t>3) ensure applications advancing for national judging have met the required affiliate score minimum, </a:t>
            </a:r>
          </a:p>
          <a:p>
            <a:pPr marL="228600" indent="-228600">
              <a:buAutoNum type="arabicParenR"/>
            </a:pPr>
            <a:r>
              <a:rPr lang="en-US" sz="1200" b="0" i="0" u="none" strike="noStrike" kern="1200" baseline="0" dirty="0">
                <a:solidFill>
                  <a:schemeClr val="tx1"/>
                </a:solidFill>
                <a:latin typeface="+mn-lt"/>
                <a:ea typeface="+mn-ea"/>
                <a:cs typeface="+mn-cs"/>
              </a:rPr>
              <a:t>4) and to streamline the judging process to be complete by May 1</a:t>
            </a:r>
            <a:r>
              <a:rPr lang="en-US" sz="1200" b="0" i="0" u="none" strike="noStrike" kern="1200" baseline="30000" dirty="0">
                <a:solidFill>
                  <a:schemeClr val="tx1"/>
                </a:solidFill>
                <a:latin typeface="+mn-lt"/>
                <a:ea typeface="+mn-ea"/>
                <a:cs typeface="+mn-cs"/>
              </a:rPr>
              <a:t>st</a:t>
            </a:r>
            <a:r>
              <a:rPr lang="en-US" sz="1200" b="0" i="0" u="none" strike="noStrike" kern="1200" baseline="0" dirty="0">
                <a:solidFill>
                  <a:schemeClr val="tx1"/>
                </a:solidFill>
                <a:latin typeface="+mn-lt"/>
                <a:ea typeface="+mn-ea"/>
                <a:cs typeface="+mn-cs"/>
              </a:rPr>
              <a:t>. </a:t>
            </a:r>
          </a:p>
          <a:p>
            <a:pPr marL="0" indent="0">
              <a:buNone/>
            </a:pPr>
            <a:endParaRPr lang="en-US" sz="1200" b="0" i="0" u="none" strike="noStrike" kern="1200" baseline="0" dirty="0">
              <a:solidFill>
                <a:schemeClr val="tx1"/>
              </a:solidFill>
              <a:latin typeface="+mn-lt"/>
              <a:ea typeface="+mn-ea"/>
              <a:cs typeface="+mn-cs"/>
            </a:endParaRPr>
          </a:p>
          <a:p>
            <a:pPr marL="0" indent="0">
              <a:buNone/>
            </a:pPr>
            <a:r>
              <a:rPr lang="en-US" sz="1200" b="0" i="0" u="none" strike="noStrike" kern="1200" baseline="0" dirty="0">
                <a:solidFill>
                  <a:schemeClr val="tx1"/>
                </a:solidFill>
                <a:latin typeface="+mn-lt"/>
                <a:ea typeface="+mn-ea"/>
                <a:cs typeface="+mn-cs"/>
              </a:rPr>
              <a:t>President Dianne appointed an Ad Hoc committee of past VPs of Awards and Recognition to look at the process and make suggested revisions that could be applied for the 2027 awards cycle.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2026, 678 award applications were submitted through the portal.  486 award applications moved forward to regional and national judging.  </a:t>
            </a:r>
          </a:p>
          <a:p>
            <a:endParaRPr lang="en-US" dirty="0"/>
          </a:p>
          <a:p>
            <a:r>
              <a:rPr lang="en-US" dirty="0"/>
              <a:t>The 2027 procedures are designed to create a more consistent review process and a more efficient awards experience for members and affiliates</a:t>
            </a:r>
          </a:p>
        </p:txBody>
      </p:sp>
      <p:sp>
        <p:nvSpPr>
          <p:cNvPr id="4" name="Slide Number Placeholder 3"/>
          <p:cNvSpPr>
            <a:spLocks noGrp="1"/>
          </p:cNvSpPr>
          <p:nvPr>
            <p:ph type="sldNum" sz="quarter" idx="5"/>
          </p:nvPr>
        </p:nvSpPr>
        <p:spPr/>
        <p:txBody>
          <a:bodyPr/>
          <a:lstStyle/>
          <a:p>
            <a:fld id="{86C645E9-0A28-4A48-A590-2FCC0B6C8BF6}" type="slidenum">
              <a:rPr lang="en-US" smtClean="0"/>
              <a:t>3</a:t>
            </a:fld>
            <a:endParaRPr lang="en-US"/>
          </a:p>
        </p:txBody>
      </p:sp>
    </p:spTree>
    <p:extLst>
      <p:ext uri="{BB962C8B-B14F-4D97-AF65-F5344CB8AC3E}">
        <p14:creationId xmlns:p14="http://schemas.microsoft.com/office/powerpoint/2010/main" val="4218445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understand why this matters, let's look at the volume of applications.</a:t>
            </a:r>
          </a:p>
          <a:p>
            <a:r>
              <a:rPr lang="en-US" sz="1200" kern="1200" dirty="0">
                <a:solidFill>
                  <a:schemeClr val="tx1"/>
                </a:solidFill>
                <a:effectLst/>
                <a:latin typeface="+mn-lt"/>
                <a:ea typeface="+mn-ea"/>
                <a:cs typeface="+mn-cs"/>
              </a:rPr>
              <a:t>In 2026, </a:t>
            </a:r>
            <a:r>
              <a:rPr lang="en-US" sz="1200" b="1" kern="1200" dirty="0">
                <a:solidFill>
                  <a:schemeClr val="tx1"/>
                </a:solidFill>
                <a:effectLst/>
                <a:latin typeface="+mn-lt"/>
                <a:ea typeface="+mn-ea"/>
                <a:cs typeface="+mn-cs"/>
              </a:rPr>
              <a:t>678 award applications were submitted through the portal</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Of those, </a:t>
            </a:r>
            <a:r>
              <a:rPr lang="en-US" sz="1200" b="1" kern="1200" dirty="0">
                <a:solidFill>
                  <a:schemeClr val="tx1"/>
                </a:solidFill>
                <a:effectLst/>
                <a:latin typeface="+mn-lt"/>
                <a:ea typeface="+mn-ea"/>
                <a:cs typeface="+mn-cs"/>
              </a:rPr>
              <a:t>486 moved forward to regional and national judging</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That's a significant number of applications moving through the national process.</a:t>
            </a:r>
          </a:p>
          <a:p>
            <a:r>
              <a:rPr lang="en-US" sz="1200" kern="1200" dirty="0">
                <a:solidFill>
                  <a:schemeClr val="tx1"/>
                </a:solidFill>
                <a:effectLst/>
                <a:latin typeface="+mn-lt"/>
                <a:ea typeface="+mn-ea"/>
                <a:cs typeface="+mn-cs"/>
              </a:rPr>
              <a:t>With that volume, it becomes increasingly important that applications arriving at the national level are complete, competitive, and ready for judging.</a:t>
            </a:r>
          </a:p>
          <a:p>
            <a:r>
              <a:rPr lang="en-US" sz="1200" kern="1200" dirty="0">
                <a:solidFill>
                  <a:schemeClr val="tx1"/>
                </a:solidFill>
                <a:effectLst/>
                <a:latin typeface="+mn-lt"/>
                <a:ea typeface="+mn-ea"/>
                <a:cs typeface="+mn-cs"/>
              </a:rPr>
              <a:t>The 2027 process is designed to move more of that quality-control and member-support work to the Affiliate level, where members can receive feedback before their application becomes final.</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4</a:t>
            </a:fld>
            <a:endParaRPr lang="en-US"/>
          </a:p>
        </p:txBody>
      </p:sp>
    </p:spTree>
    <p:extLst>
      <p:ext uri="{BB962C8B-B14F-4D97-AF65-F5344CB8AC3E}">
        <p14:creationId xmlns:p14="http://schemas.microsoft.com/office/powerpoint/2010/main" val="129532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revised schedule</a:t>
            </a:r>
            <a:r>
              <a:rPr lang="en-US" baseline="0" dirty="0"/>
              <a:t> gives members and affiliates more structure for preparing award applications.</a:t>
            </a:r>
            <a:endParaRPr lang="en-US" dirty="0"/>
          </a:p>
          <a:p>
            <a:pPr marL="171450" indent="-171450">
              <a:buFont typeface="Arial" panose="020B0604020202020204" pitchFamily="34" charset="0"/>
              <a:buChar char="•"/>
            </a:pPr>
            <a:r>
              <a:rPr lang="en-US" dirty="0"/>
              <a:t>Applications are reviewed at the affiliate level before selected applications proceed to national judging, allows for corrections to be made before final submission. One submissions are made through the National Awards Application Portal, they are final and cannot be revised.  Affiliate members will have an opportunity to receive feedback to allow them to submit a successful and competitive application. </a:t>
            </a:r>
          </a:p>
          <a:p>
            <a:pPr marL="171450" indent="-171450">
              <a:buFont typeface="Arial" panose="020B0604020202020204" pitchFamily="34" charset="0"/>
              <a:buChar char="•"/>
            </a:pPr>
            <a:r>
              <a:rPr lang="en-US" dirty="0"/>
              <a:t>Pay close attention to application completion and State Winner Form deadlines</a:t>
            </a:r>
          </a:p>
          <a:p>
            <a:pPr marL="171450" indent="-171450">
              <a:buFont typeface="Arial" panose="020B0604020202020204" pitchFamily="34" charset="0"/>
              <a:buChar char="•"/>
            </a:pPr>
            <a:r>
              <a:rPr lang="en-US" dirty="0"/>
              <a:t>The</a:t>
            </a:r>
            <a:r>
              <a:rPr lang="en-US" baseline="0" dirty="0"/>
              <a:t> process is designed to make awards administration more consistent and efficient, not just at the national level, but across all affiliates.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What Does the New Process Mean?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revised schedule is designed to give both members and Affiliates more structure.</a:t>
            </a:r>
          </a:p>
          <a:p>
            <a:r>
              <a:rPr lang="en-US" sz="1200" kern="1200" dirty="0">
                <a:solidFill>
                  <a:schemeClr val="tx1"/>
                </a:solidFill>
                <a:effectLst/>
                <a:latin typeface="+mn-lt"/>
                <a:ea typeface="+mn-ea"/>
                <a:cs typeface="+mn-cs"/>
              </a:rPr>
              <a:t>Under the new process, members will have an opportunity to prepare their applications and have them reviewed at the Affiliate level before submitting the final application to National.</a:t>
            </a:r>
          </a:p>
          <a:p>
            <a:r>
              <a:rPr lang="en-US" sz="1200" kern="1200" dirty="0">
                <a:solidFill>
                  <a:schemeClr val="tx1"/>
                </a:solidFill>
                <a:effectLst/>
                <a:latin typeface="+mn-lt"/>
                <a:ea typeface="+mn-ea"/>
                <a:cs typeface="+mn-cs"/>
              </a:rPr>
              <a:t>This is really a </a:t>
            </a:r>
            <a:r>
              <a:rPr lang="en-US" sz="1200" b="1" kern="1200" dirty="0">
                <a:solidFill>
                  <a:schemeClr val="tx1"/>
                </a:solidFill>
                <a:effectLst/>
                <a:latin typeface="+mn-lt"/>
                <a:ea typeface="+mn-ea"/>
                <a:cs typeface="+mn-cs"/>
              </a:rPr>
              <a:t>member-support opportunity</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 purpose of the Affiliate review is not simply to determine whether an application moves forward.</a:t>
            </a:r>
          </a:p>
          <a:p>
            <a:r>
              <a:rPr lang="en-US" sz="1200" kern="1200" dirty="0">
                <a:solidFill>
                  <a:schemeClr val="tx1"/>
                </a:solidFill>
                <a:effectLst/>
                <a:latin typeface="+mn-lt"/>
                <a:ea typeface="+mn-ea"/>
                <a:cs typeface="+mn-cs"/>
              </a:rPr>
              <a:t>It is also an opportunity to help members understand the award requirements, identify missing information, correct issues, and strengthen their application before they submit it nationally.</a:t>
            </a:r>
          </a:p>
          <a:p>
            <a:r>
              <a:rPr lang="en-US" sz="1200" kern="1200" dirty="0">
                <a:solidFill>
                  <a:schemeClr val="tx1"/>
                </a:solidFill>
                <a:effectLst/>
                <a:latin typeface="+mn-lt"/>
                <a:ea typeface="+mn-ea"/>
                <a:cs typeface="+mn-cs"/>
              </a:rPr>
              <a:t>One very important distinction:</a:t>
            </a:r>
          </a:p>
          <a:p>
            <a:r>
              <a:rPr lang="en-US" sz="1200" b="1" kern="1200" dirty="0">
                <a:solidFill>
                  <a:schemeClr val="tx1"/>
                </a:solidFill>
                <a:effectLst/>
                <a:latin typeface="+mn-lt"/>
                <a:ea typeface="+mn-ea"/>
                <a:cs typeface="+mn-cs"/>
              </a:rPr>
              <a:t>Once the application is submitted through the National Awards Application Portal, it is final.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Affiliates need to build enough time into their internal timeline for review, communication, corrections, and final submission.</a:t>
            </a:r>
          </a:p>
          <a:p>
            <a:r>
              <a:rPr lang="en-US" sz="1200" kern="1200" dirty="0">
                <a:solidFill>
                  <a:schemeClr val="tx1"/>
                </a:solidFill>
                <a:effectLst/>
                <a:latin typeface="+mn-lt"/>
                <a:ea typeface="+mn-ea"/>
                <a:cs typeface="+mn-cs"/>
              </a:rPr>
              <a:t>Also, please pay close attention to the </a:t>
            </a:r>
            <a:r>
              <a:rPr lang="en-US" sz="1200" b="1" kern="1200" dirty="0">
                <a:solidFill>
                  <a:schemeClr val="tx1"/>
                </a:solidFill>
                <a:effectLst/>
                <a:latin typeface="+mn-lt"/>
                <a:ea typeface="+mn-ea"/>
                <a:cs typeface="+mn-cs"/>
              </a:rPr>
              <a:t>application completion deadline and the State Winner Form deadline</a:t>
            </a:r>
            <a:r>
              <a:rPr lang="en-US" sz="1200" kern="1200" dirty="0">
                <a:solidFill>
                  <a:schemeClr val="tx1"/>
                </a:solidFill>
                <a:effectLst/>
                <a:latin typeface="+mn-lt"/>
                <a:ea typeface="+mn-ea"/>
                <a:cs typeface="+mn-cs"/>
              </a:rPr>
              <a:t>. These are two separate pieces of the process.</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5</a:t>
            </a:fld>
            <a:endParaRPr lang="en-US"/>
          </a:p>
        </p:txBody>
      </p:sp>
    </p:spTree>
    <p:extLst>
      <p:ext uri="{BB962C8B-B14F-4D97-AF65-F5344CB8AC3E}">
        <p14:creationId xmlns:p14="http://schemas.microsoft.com/office/powerpoint/2010/main" val="1826195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We're going to break this down into each step because understanding the sequence is critical.</a:t>
            </a:r>
          </a:p>
          <a:p>
            <a:r>
              <a:rPr lang="en-US" sz="1200" kern="1200" dirty="0">
                <a:solidFill>
                  <a:schemeClr val="tx1"/>
                </a:solidFill>
                <a:effectLst/>
                <a:latin typeface="+mn-lt"/>
                <a:ea typeface="+mn-ea"/>
                <a:cs typeface="+mn-cs"/>
              </a:rPr>
              <a:t>The basic process is:</a:t>
            </a:r>
          </a:p>
          <a:p>
            <a:r>
              <a:rPr lang="en-US" sz="1200" b="1" kern="1200" dirty="0">
                <a:solidFill>
                  <a:schemeClr val="tx1"/>
                </a:solidFill>
                <a:effectLst/>
                <a:latin typeface="+mn-lt"/>
                <a:ea typeface="+mn-ea"/>
                <a:cs typeface="+mn-cs"/>
              </a:rPr>
              <a:t>Member prepares → Affiliate reviews → Member makes corrections → Application is submitted through the NEAFCS Awards Portal → Affiliate identifies State Winners → State Winner Form is submitted → Regional and National judging takes place.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key difference is that the Affiliate review now happens </a:t>
            </a:r>
            <a:r>
              <a:rPr lang="en-US" sz="1200" b="1" kern="1200" dirty="0">
                <a:solidFill>
                  <a:schemeClr val="tx1"/>
                </a:solidFill>
                <a:effectLst/>
                <a:latin typeface="+mn-lt"/>
                <a:ea typeface="+mn-ea"/>
                <a:cs typeface="+mn-cs"/>
              </a:rPr>
              <a:t>before the final national submission</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6</a:t>
            </a:fld>
            <a:endParaRPr lang="en-US"/>
          </a:p>
        </p:txBody>
      </p:sp>
    </p:spTree>
    <p:extLst>
      <p:ext uri="{BB962C8B-B14F-4D97-AF65-F5344CB8AC3E}">
        <p14:creationId xmlns:p14="http://schemas.microsoft.com/office/powerpoint/2010/main" val="2327823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Everything starts with the member.</a:t>
            </a:r>
          </a:p>
          <a:p>
            <a:r>
              <a:rPr lang="en-US" sz="1200" kern="1200" dirty="0">
                <a:solidFill>
                  <a:schemeClr val="tx1"/>
                </a:solidFill>
                <a:effectLst/>
                <a:latin typeface="+mn-lt"/>
                <a:ea typeface="+mn-ea"/>
                <a:cs typeface="+mn-cs"/>
              </a:rPr>
              <a:t>Members should begin by reviewing the </a:t>
            </a:r>
            <a:r>
              <a:rPr lang="en-US" sz="1200" b="1" kern="1200" dirty="0">
                <a:solidFill>
                  <a:schemeClr val="tx1"/>
                </a:solidFill>
                <a:effectLst/>
                <a:latin typeface="+mn-lt"/>
                <a:ea typeface="+mn-ea"/>
                <a:cs typeface="+mn-cs"/>
              </a:rPr>
              <a:t>award criteria</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They should gather their documentation, draft their application, and begin early enough that the Affiliate has time to review the application.</a:t>
            </a:r>
          </a:p>
          <a:p>
            <a:r>
              <a:rPr lang="en-US" sz="1200" kern="1200" dirty="0">
                <a:solidFill>
                  <a:schemeClr val="tx1"/>
                </a:solidFill>
                <a:effectLst/>
                <a:latin typeface="+mn-lt"/>
                <a:ea typeface="+mn-ea"/>
                <a:cs typeface="+mn-cs"/>
              </a:rPr>
              <a:t>The message we want Affiliates to communicate is:</a:t>
            </a:r>
          </a:p>
          <a:p>
            <a:r>
              <a:rPr lang="en-US" sz="1200" b="1" kern="1200" dirty="0">
                <a:solidFill>
                  <a:schemeClr val="tx1"/>
                </a:solidFill>
                <a:effectLst/>
                <a:latin typeface="+mn-lt"/>
                <a:ea typeface="+mn-ea"/>
                <a:cs typeface="+mn-cs"/>
              </a:rPr>
              <a:t>Don't wait until the national deadline to start.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Members need to understand that February 15 is not their personal working deadline. That's the National deadline.</a:t>
            </a:r>
          </a:p>
          <a:p>
            <a:r>
              <a:rPr lang="en-US" sz="1200" kern="1200" dirty="0">
                <a:solidFill>
                  <a:schemeClr val="tx1"/>
                </a:solidFill>
                <a:effectLst/>
                <a:latin typeface="+mn-lt"/>
                <a:ea typeface="+mn-ea"/>
                <a:cs typeface="+mn-cs"/>
              </a:rPr>
              <a:t>Your Affiliate should establish an earlier deadline that gives you enough time to conduct your review and gives members enough time to make corrections.</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7</a:t>
            </a:fld>
            <a:endParaRPr lang="en-US"/>
          </a:p>
        </p:txBody>
      </p:sp>
    </p:spTree>
    <p:extLst>
      <p:ext uri="{BB962C8B-B14F-4D97-AF65-F5344CB8AC3E}">
        <p14:creationId xmlns:p14="http://schemas.microsoft.com/office/powerpoint/2010/main" val="3838656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one of the biggest changes for 2027.</a:t>
            </a:r>
          </a:p>
          <a:p>
            <a:r>
              <a:rPr lang="en-US" sz="1200" kern="1200" dirty="0">
                <a:solidFill>
                  <a:schemeClr val="tx1"/>
                </a:solidFill>
                <a:effectLst/>
                <a:latin typeface="+mn-lt"/>
                <a:ea typeface="+mn-ea"/>
                <a:cs typeface="+mn-cs"/>
              </a:rPr>
              <a:t>The Affiliate review provides an opportunity to review applications and give feedback </a:t>
            </a:r>
            <a:r>
              <a:rPr lang="en-US" sz="1200" b="1" kern="1200" dirty="0">
                <a:solidFill>
                  <a:schemeClr val="tx1"/>
                </a:solidFill>
                <a:effectLst/>
                <a:latin typeface="+mn-lt"/>
                <a:ea typeface="+mn-ea"/>
                <a:cs typeface="+mn-cs"/>
              </a:rPr>
              <a:t>before they are submitted to National</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 purpose is to help the member submit the strongest application possible.</a:t>
            </a:r>
          </a:p>
          <a:p>
            <a:r>
              <a:rPr lang="en-US" sz="1200" kern="1200" dirty="0">
                <a:solidFill>
                  <a:schemeClr val="tx1"/>
                </a:solidFill>
                <a:effectLst/>
                <a:latin typeface="+mn-lt"/>
                <a:ea typeface="+mn-ea"/>
                <a:cs typeface="+mn-cs"/>
              </a:rPr>
              <a:t>Reviewers should identify issues that need to be corrected or clarified and communicate that feedback to the member.</a:t>
            </a:r>
          </a:p>
          <a:p>
            <a:r>
              <a:rPr lang="en-US" sz="1200" kern="1200" dirty="0">
                <a:solidFill>
                  <a:schemeClr val="tx1"/>
                </a:solidFill>
                <a:effectLst/>
                <a:latin typeface="+mn-lt"/>
                <a:ea typeface="+mn-ea"/>
                <a:cs typeface="+mn-cs"/>
              </a:rPr>
              <a:t>This is also where consistency becomes very important.</a:t>
            </a:r>
          </a:p>
          <a:p>
            <a:r>
              <a:rPr lang="en-US" sz="1200" kern="1200" dirty="0">
                <a:solidFill>
                  <a:schemeClr val="tx1"/>
                </a:solidFill>
                <a:effectLst/>
                <a:latin typeface="+mn-lt"/>
                <a:ea typeface="+mn-ea"/>
                <a:cs typeface="+mn-cs"/>
              </a:rPr>
              <a:t>All members competing within the same award category should be evaluated using the same criteria and expectations.</a:t>
            </a:r>
          </a:p>
          <a:p>
            <a:r>
              <a:rPr lang="en-US" sz="1200" kern="1200" dirty="0">
                <a:solidFill>
                  <a:schemeClr val="tx1"/>
                </a:solidFill>
                <a:effectLst/>
                <a:latin typeface="+mn-lt"/>
                <a:ea typeface="+mn-ea"/>
                <a:cs typeface="+mn-cs"/>
              </a:rPr>
              <a:t>The Affiliate review should be structured, objective, and based on the award requirements and rubric.</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8</a:t>
            </a:fld>
            <a:endParaRPr lang="en-US"/>
          </a:p>
        </p:txBody>
      </p:sp>
    </p:spTree>
    <p:extLst>
      <p:ext uri="{BB962C8B-B14F-4D97-AF65-F5344CB8AC3E}">
        <p14:creationId xmlns:p14="http://schemas.microsoft.com/office/powerpoint/2010/main" val="3887337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January, the National Awards Application Portal will open for submissions.</a:t>
            </a:r>
          </a:p>
          <a:p>
            <a:r>
              <a:rPr lang="en-US" sz="1200" kern="1200" dirty="0">
                <a:solidFill>
                  <a:schemeClr val="tx1"/>
                </a:solidFill>
                <a:effectLst/>
                <a:latin typeface="+mn-lt"/>
                <a:ea typeface="+mn-ea"/>
                <a:cs typeface="+mn-cs"/>
              </a:rPr>
              <a:t>The presentation indicates that the portal will open </a:t>
            </a:r>
            <a:r>
              <a:rPr lang="en-US" sz="1200" b="1" kern="1200" dirty="0">
                <a:solidFill>
                  <a:schemeClr val="tx1"/>
                </a:solidFill>
                <a:effectLst/>
                <a:latin typeface="+mn-lt"/>
                <a:ea typeface="+mn-ea"/>
                <a:cs typeface="+mn-cs"/>
              </a:rPr>
              <a:t>at least 30 days prior to the deadline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Members will submit their applications to their Affiliate for review according to the Affiliate's internal deadline.</a:t>
            </a:r>
          </a:p>
          <a:p>
            <a:r>
              <a:rPr lang="en-US" sz="1200" kern="1200" dirty="0">
                <a:solidFill>
                  <a:schemeClr val="tx1"/>
                </a:solidFill>
                <a:effectLst/>
                <a:latin typeface="+mn-lt"/>
                <a:ea typeface="+mn-ea"/>
                <a:cs typeface="+mn-cs"/>
              </a:rPr>
              <a:t>Again, your Affiliate deadline needs to come </a:t>
            </a:r>
            <a:r>
              <a:rPr lang="en-US" sz="1200" b="1" kern="1200" dirty="0">
                <a:solidFill>
                  <a:schemeClr val="tx1"/>
                </a:solidFill>
                <a:effectLst/>
                <a:latin typeface="+mn-lt"/>
                <a:ea typeface="+mn-ea"/>
                <a:cs typeface="+mn-cs"/>
              </a:rPr>
              <a:t>before</a:t>
            </a:r>
            <a:r>
              <a:rPr lang="en-US" sz="1200" kern="1200" dirty="0">
                <a:solidFill>
                  <a:schemeClr val="tx1"/>
                </a:solidFill>
                <a:effectLst/>
                <a:latin typeface="+mn-lt"/>
                <a:ea typeface="+mn-ea"/>
                <a:cs typeface="+mn-cs"/>
              </a:rPr>
              <a:t> the national deadline.</a:t>
            </a:r>
          </a:p>
          <a:p>
            <a:r>
              <a:rPr lang="en-US" sz="1200" kern="1200" dirty="0">
                <a:solidFill>
                  <a:schemeClr val="tx1"/>
                </a:solidFill>
                <a:effectLst/>
                <a:latin typeface="+mn-lt"/>
                <a:ea typeface="+mn-ea"/>
                <a:cs typeface="+mn-cs"/>
              </a:rPr>
              <a:t>The recommended Affiliate deadline is </a:t>
            </a:r>
            <a:r>
              <a:rPr lang="en-US" sz="1200" b="1" kern="1200" dirty="0">
                <a:solidFill>
                  <a:schemeClr val="tx1"/>
                </a:solidFill>
                <a:effectLst/>
                <a:latin typeface="+mn-lt"/>
                <a:ea typeface="+mn-ea"/>
                <a:cs typeface="+mn-cs"/>
              </a:rPr>
              <a:t>no later than February 8</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This gives the Affiliate approximately one week before the February 15 national deadline to complete any remaining review, communicate with members, and make sure final applications are submitted.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national final submission deadline is </a:t>
            </a:r>
            <a:r>
              <a:rPr lang="en-US" sz="1200" b="1" kern="1200" dirty="0">
                <a:solidFill>
                  <a:schemeClr val="tx1"/>
                </a:solidFill>
                <a:effectLst/>
                <a:latin typeface="+mn-lt"/>
                <a:ea typeface="+mn-ea"/>
                <a:cs typeface="+mn-cs"/>
              </a:rPr>
              <a:t>February 15</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This is the non-negotiable deadline established by NEAFCS.</a:t>
            </a:r>
          </a:p>
          <a:p>
            <a:r>
              <a:rPr lang="en-US" sz="1200" kern="1200" dirty="0">
                <a:solidFill>
                  <a:schemeClr val="tx1"/>
                </a:solidFill>
                <a:effectLst/>
                <a:latin typeface="+mn-lt"/>
                <a:ea typeface="+mn-ea"/>
                <a:cs typeface="+mn-cs"/>
              </a:rPr>
              <a:t>Members need to understand that their application must be finalized and submitted through the National Awards Application Portal by this date.</a:t>
            </a:r>
          </a:p>
          <a:p>
            <a:r>
              <a:rPr lang="en-US" sz="1200" kern="1200" dirty="0">
                <a:solidFill>
                  <a:schemeClr val="tx1"/>
                </a:solidFill>
                <a:effectLst/>
                <a:latin typeface="+mn-lt"/>
                <a:ea typeface="+mn-ea"/>
                <a:cs typeface="+mn-cs"/>
              </a:rPr>
              <a:t>If an Affiliate sets February 8 as its internal deadline, that does not mean the member has until February 15 to continue working through the Affiliate review process.</a:t>
            </a:r>
          </a:p>
          <a:p>
            <a:r>
              <a:rPr lang="en-US" sz="1200" kern="1200" dirty="0">
                <a:solidFill>
                  <a:schemeClr val="tx1"/>
                </a:solidFill>
                <a:effectLst/>
                <a:latin typeface="+mn-lt"/>
                <a:ea typeface="+mn-ea"/>
                <a:cs typeface="+mn-cs"/>
              </a:rPr>
              <a:t>The Affiliate deadline exists specifically to provide time for review and corrections.</a:t>
            </a:r>
          </a:p>
          <a:p>
            <a:r>
              <a:rPr lang="en-US" sz="1200" kern="1200" dirty="0">
                <a:solidFill>
                  <a:schemeClr val="tx1"/>
                </a:solidFill>
                <a:effectLst/>
                <a:latin typeface="+mn-lt"/>
                <a:ea typeface="+mn-ea"/>
                <a:cs typeface="+mn-cs"/>
              </a:rPr>
              <a:t>So the message should be:</a:t>
            </a:r>
          </a:p>
          <a:p>
            <a:r>
              <a:rPr lang="en-US" sz="1200" b="1" kern="1200" dirty="0">
                <a:solidFill>
                  <a:schemeClr val="tx1"/>
                </a:solidFill>
                <a:effectLst/>
                <a:latin typeface="+mn-lt"/>
                <a:ea typeface="+mn-ea"/>
                <a:cs typeface="+mn-cs"/>
              </a:rPr>
              <a:t>February 8—or earlier—is our Affiliate deadline. February 15 is the National deadline.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9</a:t>
            </a:fld>
            <a:endParaRPr lang="en-US"/>
          </a:p>
        </p:txBody>
      </p:sp>
    </p:spTree>
    <p:extLst>
      <p:ext uri="{BB962C8B-B14F-4D97-AF65-F5344CB8AC3E}">
        <p14:creationId xmlns:p14="http://schemas.microsoft.com/office/powerpoint/2010/main" val="3943790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applications have been submitted, the Affiliate VP for Awards will need to submit the required </a:t>
            </a:r>
            <a:r>
              <a:rPr lang="en-US" sz="1200" b="1" kern="1200" dirty="0">
                <a:solidFill>
                  <a:schemeClr val="tx1"/>
                </a:solidFill>
                <a:effectLst/>
                <a:latin typeface="+mn-lt"/>
                <a:ea typeface="+mn-ea"/>
                <a:cs typeface="+mn-cs"/>
              </a:rPr>
              <a:t>State Winner Form</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 deadline for the State Winner Form is </a:t>
            </a:r>
            <a:r>
              <a:rPr lang="en-US" sz="1200" b="1" kern="1200" dirty="0">
                <a:solidFill>
                  <a:schemeClr val="tx1"/>
                </a:solidFill>
                <a:effectLst/>
                <a:latin typeface="+mn-lt"/>
                <a:ea typeface="+mn-ea"/>
                <a:cs typeface="+mn-cs"/>
              </a:rPr>
              <a:t>March 1</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This is another date that needs to be on your calendar now.</a:t>
            </a:r>
          </a:p>
          <a:p>
            <a:r>
              <a:rPr lang="en-US" sz="1200" kern="1200" dirty="0">
                <a:solidFill>
                  <a:schemeClr val="tx1"/>
                </a:solidFill>
                <a:effectLst/>
                <a:latin typeface="+mn-lt"/>
                <a:ea typeface="+mn-ea"/>
                <a:cs typeface="+mn-cs"/>
              </a:rPr>
              <a:t>The State Winner Form is separate from the application submission process, so please don't treat the February 15 deadline as the end of your Affiliate's responsibilities.</a:t>
            </a:r>
          </a:p>
          <a:p>
            <a:r>
              <a:rPr lang="en-US" sz="1200" kern="1200" dirty="0">
                <a:solidFill>
                  <a:schemeClr val="tx1"/>
                </a:solidFill>
                <a:effectLst/>
                <a:latin typeface="+mn-lt"/>
                <a:ea typeface="+mn-ea"/>
                <a:cs typeface="+mn-cs"/>
              </a:rPr>
              <a:t>There is still important work to complete between February 15 and March 1.</a:t>
            </a:r>
          </a:p>
          <a:p>
            <a:endParaRPr lang="en-US" dirty="0"/>
          </a:p>
          <a:p>
            <a:r>
              <a:rPr lang="en-US" sz="1200" kern="1200" dirty="0">
                <a:solidFill>
                  <a:schemeClr val="tx1"/>
                </a:solidFill>
                <a:effectLst/>
                <a:latin typeface="+mn-lt"/>
                <a:ea typeface="+mn-ea"/>
                <a:cs typeface="+mn-cs"/>
              </a:rPr>
              <a:t>There is another important change that I want to emphasize.</a:t>
            </a:r>
          </a:p>
          <a:p>
            <a:r>
              <a:rPr lang="en-US" sz="1200" kern="1200" dirty="0">
                <a:solidFill>
                  <a:schemeClr val="tx1"/>
                </a:solidFill>
                <a:effectLst/>
                <a:latin typeface="+mn-lt"/>
                <a:ea typeface="+mn-ea"/>
                <a:cs typeface="+mn-cs"/>
              </a:rPr>
              <a:t>Only applications that receive an </a:t>
            </a:r>
            <a:r>
              <a:rPr lang="en-US" sz="1200" b="1" kern="1200" dirty="0">
                <a:solidFill>
                  <a:schemeClr val="tx1"/>
                </a:solidFill>
                <a:effectLst/>
                <a:latin typeface="+mn-lt"/>
                <a:ea typeface="+mn-ea"/>
                <a:cs typeface="+mn-cs"/>
              </a:rPr>
              <a:t>Affiliate score of 80 points or higher</a:t>
            </a:r>
            <a:r>
              <a:rPr lang="en-US" sz="1200" kern="1200" dirty="0">
                <a:solidFill>
                  <a:schemeClr val="tx1"/>
                </a:solidFill>
                <a:effectLst/>
                <a:latin typeface="+mn-lt"/>
                <a:ea typeface="+mn-ea"/>
                <a:cs typeface="+mn-cs"/>
              </a:rPr>
              <a:t> should be included for consideration at the regional and national levels.</a:t>
            </a:r>
          </a:p>
          <a:p>
            <a:r>
              <a:rPr lang="en-US" sz="1200" kern="1200" dirty="0">
                <a:solidFill>
                  <a:schemeClr val="tx1"/>
                </a:solidFill>
                <a:effectLst/>
                <a:latin typeface="+mn-lt"/>
                <a:ea typeface="+mn-ea"/>
                <a:cs typeface="+mn-cs"/>
              </a:rPr>
              <a:t>This is important because the Affiliate review is now serving as a meaningful part of the advancement process.</a:t>
            </a:r>
          </a:p>
          <a:p>
            <a:r>
              <a:rPr lang="en-US" sz="1200" kern="1200" dirty="0">
                <a:solidFill>
                  <a:schemeClr val="tx1"/>
                </a:solidFill>
                <a:effectLst/>
                <a:latin typeface="+mn-lt"/>
                <a:ea typeface="+mn-ea"/>
                <a:cs typeface="+mn-cs"/>
              </a:rPr>
              <a:t>Affiliates should use the appropriate rubric and scoring process to evaluate applications.</a:t>
            </a:r>
          </a:p>
          <a:p>
            <a:r>
              <a:rPr lang="en-US" sz="1200" kern="1200" dirty="0">
                <a:solidFill>
                  <a:schemeClr val="tx1"/>
                </a:solidFill>
                <a:effectLst/>
                <a:latin typeface="+mn-lt"/>
                <a:ea typeface="+mn-ea"/>
                <a:cs typeface="+mn-cs"/>
              </a:rPr>
              <a:t>If an application does not meet the required Affiliate score minimum, it should not advance to regional and national judging.</a:t>
            </a:r>
          </a:p>
          <a:p>
            <a:r>
              <a:rPr lang="en-US" sz="1200" kern="1200" dirty="0">
                <a:solidFill>
                  <a:schemeClr val="tx1"/>
                </a:solidFill>
                <a:effectLst/>
                <a:latin typeface="+mn-lt"/>
                <a:ea typeface="+mn-ea"/>
                <a:cs typeface="+mn-cs"/>
              </a:rPr>
              <a:t>This makes it particularly important that your reviewers understand the scoring criteria and apply them consistently.</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10</a:t>
            </a:fld>
            <a:endParaRPr lang="en-US"/>
          </a:p>
        </p:txBody>
      </p:sp>
    </p:spTree>
    <p:extLst>
      <p:ext uri="{BB962C8B-B14F-4D97-AF65-F5344CB8AC3E}">
        <p14:creationId xmlns:p14="http://schemas.microsoft.com/office/powerpoint/2010/main" val="3467869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Regional and National judging will take place throughout the month of March.</a:t>
            </a:r>
          </a:p>
          <a:p>
            <a:r>
              <a:rPr lang="en-US" sz="1200" kern="1200" dirty="0">
                <a:solidFill>
                  <a:schemeClr val="tx1"/>
                </a:solidFill>
                <a:effectLst/>
                <a:latin typeface="+mn-lt"/>
                <a:ea typeface="+mn-ea"/>
                <a:cs typeface="+mn-cs"/>
              </a:rPr>
              <a:t>The goal of the revised process is to streamline the judging process so that judging is completed by May 1.</a:t>
            </a:r>
          </a:p>
          <a:p>
            <a:r>
              <a:rPr lang="en-US" sz="1200" kern="1200" dirty="0">
                <a:solidFill>
                  <a:schemeClr val="tx1"/>
                </a:solidFill>
                <a:effectLst/>
                <a:latin typeface="+mn-lt"/>
                <a:ea typeface="+mn-ea"/>
                <a:cs typeface="+mn-cs"/>
              </a:rPr>
              <a:t>The earlier Affiliate review and earlier preparation should help make that possible.</a:t>
            </a:r>
          </a:p>
          <a:p>
            <a:r>
              <a:rPr lang="en-US" sz="1200" kern="1200" dirty="0">
                <a:solidFill>
                  <a:schemeClr val="tx1"/>
                </a:solidFill>
                <a:effectLst/>
                <a:latin typeface="+mn-lt"/>
                <a:ea typeface="+mn-ea"/>
                <a:cs typeface="+mn-cs"/>
              </a:rPr>
              <a:t>Again, the more work that can be completed accurately at the Affiliate level, the smoother the process should be once applications move forward.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Watch for the announcement after Annual Session for the opening of the judge's recruitment portal.</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11</a:t>
            </a:fld>
            <a:endParaRPr lang="en-US"/>
          </a:p>
        </p:txBody>
      </p:sp>
    </p:spTree>
    <p:extLst>
      <p:ext uri="{BB962C8B-B14F-4D97-AF65-F5344CB8AC3E}">
        <p14:creationId xmlns:p14="http://schemas.microsoft.com/office/powerpoint/2010/main" val="1719295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let's focus specifically on </a:t>
            </a:r>
            <a:r>
              <a:rPr lang="en-US" sz="1200" b="1" kern="1200" dirty="0">
                <a:solidFill>
                  <a:schemeClr val="tx1"/>
                </a:solidFill>
                <a:effectLst/>
                <a:latin typeface="+mn-lt"/>
                <a:ea typeface="+mn-ea"/>
                <a:cs typeface="+mn-cs"/>
              </a:rPr>
              <a:t>your role as the Affiliate VP for Awards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Your role is critical to making this new process work.</a:t>
            </a:r>
          </a:p>
          <a:p>
            <a:r>
              <a:rPr lang="en-US" sz="1200" kern="1200" dirty="0">
                <a:solidFill>
                  <a:schemeClr val="tx1"/>
                </a:solidFill>
                <a:effectLst/>
                <a:latin typeface="+mn-lt"/>
                <a:ea typeface="+mn-ea"/>
                <a:cs typeface="+mn-cs"/>
              </a:rPr>
              <a:t>First, </a:t>
            </a:r>
            <a:r>
              <a:rPr lang="en-US" sz="1200" b="1" kern="1200" dirty="0">
                <a:solidFill>
                  <a:schemeClr val="tx1"/>
                </a:solidFill>
                <a:effectLst/>
                <a:latin typeface="+mn-lt"/>
                <a:ea typeface="+mn-ea"/>
                <a:cs typeface="+mn-cs"/>
              </a:rPr>
              <a:t>communicate the 2027 changes early and repeatedly</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Don't assume that members will see one announcement and remember all of the new requirements.</a:t>
            </a:r>
          </a:p>
          <a:p>
            <a:r>
              <a:rPr lang="en-US" sz="1200" kern="1200" dirty="0">
                <a:solidFill>
                  <a:schemeClr val="tx1"/>
                </a:solidFill>
                <a:effectLst/>
                <a:latin typeface="+mn-lt"/>
                <a:ea typeface="+mn-ea"/>
                <a:cs typeface="+mn-cs"/>
              </a:rPr>
              <a:t>Second, share the official FAQ and Affiliate resources with your members.</a:t>
            </a:r>
          </a:p>
          <a:p>
            <a:r>
              <a:rPr lang="en-US" sz="1200" kern="1200" dirty="0">
                <a:solidFill>
                  <a:schemeClr val="tx1"/>
                </a:solidFill>
                <a:effectLst/>
                <a:latin typeface="+mn-lt"/>
                <a:ea typeface="+mn-ea"/>
                <a:cs typeface="+mn-cs"/>
              </a:rPr>
              <a:t>Third, coordinate with your Affiliate Awards Chair and reviewers.</a:t>
            </a:r>
          </a:p>
          <a:p>
            <a:r>
              <a:rPr lang="en-US" sz="1200" kern="1200" dirty="0">
                <a:solidFill>
                  <a:schemeClr val="tx1"/>
                </a:solidFill>
                <a:effectLst/>
                <a:latin typeface="+mn-lt"/>
                <a:ea typeface="+mn-ea"/>
                <a:cs typeface="+mn-cs"/>
              </a:rPr>
              <a:t>Fourth, create an Affiliate timeline with internal deadlines that come </a:t>
            </a:r>
            <a:r>
              <a:rPr lang="en-US" sz="1200" b="1" kern="1200" dirty="0">
                <a:solidFill>
                  <a:schemeClr val="tx1"/>
                </a:solidFill>
                <a:effectLst/>
                <a:latin typeface="+mn-lt"/>
                <a:ea typeface="+mn-ea"/>
                <a:cs typeface="+mn-cs"/>
              </a:rPr>
              <a:t>before</a:t>
            </a:r>
            <a:r>
              <a:rPr lang="en-US" sz="1200" kern="1200" dirty="0">
                <a:solidFill>
                  <a:schemeClr val="tx1"/>
                </a:solidFill>
                <a:effectLst/>
                <a:latin typeface="+mn-lt"/>
                <a:ea typeface="+mn-ea"/>
                <a:cs typeface="+mn-cs"/>
              </a:rPr>
              <a:t> the National deadline. The recommended Affiliate submission deadline is February 8.</a:t>
            </a:r>
          </a:p>
          <a:p>
            <a:r>
              <a:rPr lang="en-US" sz="1200" kern="1200" dirty="0">
                <a:solidFill>
                  <a:schemeClr val="tx1"/>
                </a:solidFill>
                <a:effectLst/>
                <a:latin typeface="+mn-lt"/>
                <a:ea typeface="+mn-ea"/>
                <a:cs typeface="+mn-cs"/>
              </a:rPr>
              <a:t>Fifth, explain the review process so members know what to expect.</a:t>
            </a:r>
          </a:p>
          <a:p>
            <a:r>
              <a:rPr lang="en-US" sz="1200" kern="1200" dirty="0">
                <a:solidFill>
                  <a:schemeClr val="tx1"/>
                </a:solidFill>
                <a:effectLst/>
                <a:latin typeface="+mn-lt"/>
                <a:ea typeface="+mn-ea"/>
                <a:cs typeface="+mn-cs"/>
              </a:rPr>
              <a:t>And finally, keep records of submissions, reviews, scores, comments, and selected State Winners.</a:t>
            </a:r>
          </a:p>
          <a:p>
            <a:r>
              <a:rPr lang="en-US" sz="1200" kern="1200" dirty="0">
                <a:solidFill>
                  <a:schemeClr val="tx1"/>
                </a:solidFill>
                <a:effectLst/>
                <a:latin typeface="+mn-lt"/>
                <a:ea typeface="+mn-ea"/>
                <a:cs typeface="+mn-cs"/>
              </a:rPr>
              <a:t>If members have questions that relate specifically to the national-level process, direct those questions to </a:t>
            </a:r>
            <a:r>
              <a:rPr lang="en-US" sz="1200" b="1" u="sng" kern="1200" dirty="0">
                <a:solidFill>
                  <a:schemeClr val="tx1"/>
                </a:solidFill>
                <a:effectLst/>
                <a:latin typeface="+mn-lt"/>
                <a:ea typeface="+mn-ea"/>
                <a:cs typeface="+mn-cs"/>
                <a:hlinkClick r:id="rId3"/>
              </a:rPr>
              <a:t>awards@neafcs.org</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12</a:t>
            </a:fld>
            <a:endParaRPr lang="en-US"/>
          </a:p>
        </p:txBody>
      </p:sp>
    </p:spTree>
    <p:extLst>
      <p:ext uri="{BB962C8B-B14F-4D97-AF65-F5344CB8AC3E}">
        <p14:creationId xmlns:p14="http://schemas.microsoft.com/office/powerpoint/2010/main" val="208284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national</a:t>
            </a:r>
            <a:r>
              <a:rPr lang="en-US" baseline="0" dirty="0"/>
              <a:t> deadlines and then work backward.  Set affiliate deadlines early enough to allow review, corrections and communication with members. Do not build your affiliate process around the final national deadline.  Build in a cushion for people, technology and questions.</a:t>
            </a:r>
          </a:p>
          <a:p>
            <a:pPr marL="228600" indent="-228600">
              <a:buAutoNum type="arabicPeriod"/>
            </a:pPr>
            <a:r>
              <a:rPr lang="en-US" baseline="0" dirty="0"/>
              <a:t>National deadline – This is the non-negotiable date from NEAFCS, February 15</a:t>
            </a:r>
            <a:r>
              <a:rPr lang="en-US" baseline="30000" dirty="0"/>
              <a:t>th</a:t>
            </a:r>
            <a:endParaRPr lang="en-US" baseline="0" dirty="0"/>
          </a:p>
          <a:p>
            <a:pPr marL="228600" indent="-228600">
              <a:buAutoNum type="arabicPeriod"/>
            </a:pPr>
            <a:r>
              <a:rPr lang="en-US" baseline="0" dirty="0"/>
              <a:t>Affiliate submission – Earlier than national to allow time to review – recommended no later than February 8</a:t>
            </a:r>
            <a:r>
              <a:rPr lang="en-US" baseline="30000" dirty="0"/>
              <a:t>th</a:t>
            </a:r>
            <a:r>
              <a:rPr lang="en-US" baseline="0" dirty="0"/>
              <a:t> </a:t>
            </a:r>
          </a:p>
          <a:p>
            <a:pPr marL="228600" indent="-228600">
              <a:buAutoNum type="arabicPeriod"/>
            </a:pPr>
            <a:r>
              <a:rPr lang="en-US" baseline="0" dirty="0"/>
              <a:t>Affiliate judging – Confirm judges and provide rubrics/instructions for judging</a:t>
            </a:r>
          </a:p>
          <a:p>
            <a:pPr marL="228600" indent="-228600">
              <a:buAutoNum type="arabicPeriod"/>
            </a:pPr>
            <a:r>
              <a:rPr lang="en-US" baseline="0" dirty="0"/>
              <a:t>Judging window – Allow time for scoring, comments and corrections as an Affiliate</a:t>
            </a:r>
          </a:p>
          <a:p>
            <a:pPr marL="228600" indent="-228600">
              <a:buAutoNum type="arabicPeriod"/>
            </a:pPr>
            <a:r>
              <a:rPr lang="en-US" baseline="0" dirty="0"/>
              <a:t>State Winner Selection – Follow affiliate procedures and document decisions.</a:t>
            </a:r>
          </a:p>
          <a:p>
            <a:pPr marL="228600" indent="-228600">
              <a:buAutoNum type="arabicPeriod"/>
            </a:pPr>
            <a:r>
              <a:rPr lang="en-US" baseline="0" dirty="0"/>
              <a:t>State Winner Form – Submit by the updated NEAFCS deadline of March 1</a:t>
            </a:r>
            <a:r>
              <a:rPr lang="en-US" baseline="30000" dirty="0"/>
              <a:t>st</a:t>
            </a:r>
            <a:r>
              <a:rPr lang="en-US" baseline="0" dirty="0"/>
              <a:t>. Earlier is always better.</a:t>
            </a:r>
          </a:p>
          <a:p>
            <a:pPr marL="228600" indent="-228600">
              <a:buAutoNum type="arabicPeriod"/>
            </a:pPr>
            <a:endParaRPr lang="en-US" baseline="0" dirty="0"/>
          </a:p>
          <a:p>
            <a:r>
              <a:rPr lang="en-US" sz="1200" kern="1200" dirty="0">
                <a:solidFill>
                  <a:schemeClr val="tx1"/>
                </a:solidFill>
                <a:effectLst/>
                <a:latin typeface="+mn-lt"/>
                <a:ea typeface="+mn-ea"/>
                <a:cs typeface="+mn-cs"/>
              </a:rPr>
              <a:t>The important point is that your Affiliate timeline should not simply duplicate the National timeline.</a:t>
            </a:r>
          </a:p>
          <a:p>
            <a:r>
              <a:rPr lang="en-US" sz="1200" kern="1200" dirty="0">
                <a:solidFill>
                  <a:schemeClr val="tx1"/>
                </a:solidFill>
                <a:effectLst/>
                <a:latin typeface="+mn-lt"/>
                <a:ea typeface="+mn-ea"/>
                <a:cs typeface="+mn-cs"/>
              </a:rPr>
              <a:t>You need to build in time for </a:t>
            </a:r>
            <a:r>
              <a:rPr lang="en-US" sz="1200" b="1" kern="1200" dirty="0">
                <a:solidFill>
                  <a:schemeClr val="tx1"/>
                </a:solidFill>
                <a:effectLst/>
                <a:latin typeface="+mn-lt"/>
                <a:ea typeface="+mn-ea"/>
                <a:cs typeface="+mn-cs"/>
              </a:rPr>
              <a:t>people, technology, questions, corrections, and communication</a:t>
            </a:r>
            <a:r>
              <a:rPr lang="en-US" sz="1200" kern="1200" dirty="0">
                <a:solidFill>
                  <a:schemeClr val="tx1"/>
                </a:solidFill>
                <a:effectLst/>
                <a:latin typeface="+mn-lt"/>
                <a:ea typeface="+mn-ea"/>
                <a:cs typeface="+mn-cs"/>
              </a:rPr>
              <a:t>.</a:t>
            </a:r>
          </a:p>
          <a:p>
            <a:pPr marL="0" indent="0">
              <a:buNone/>
            </a:pPr>
            <a:endParaRPr lang="en-US" dirty="0"/>
          </a:p>
          <a:p>
            <a:r>
              <a:rPr lang="en-US" sz="1200" kern="1200" dirty="0">
                <a:solidFill>
                  <a:schemeClr val="tx1"/>
                </a:solidFill>
                <a:effectLst/>
                <a:latin typeface="+mn-lt"/>
                <a:ea typeface="+mn-ea"/>
                <a:cs typeface="+mn-cs"/>
              </a:rPr>
              <a:t>Let's look at this more practically.</a:t>
            </a:r>
          </a:p>
          <a:p>
            <a:r>
              <a:rPr lang="en-US" sz="1200" kern="1200" dirty="0">
                <a:solidFill>
                  <a:schemeClr val="tx1"/>
                </a:solidFill>
                <a:effectLst/>
                <a:latin typeface="+mn-lt"/>
                <a:ea typeface="+mn-ea"/>
                <a:cs typeface="+mn-cs"/>
              </a:rPr>
              <a:t>The National deadline is </a:t>
            </a:r>
            <a:r>
              <a:rPr lang="en-US" sz="1200" b="1" kern="1200" dirty="0">
                <a:solidFill>
                  <a:schemeClr val="tx1"/>
                </a:solidFill>
                <a:effectLst/>
                <a:latin typeface="+mn-lt"/>
                <a:ea typeface="+mn-ea"/>
                <a:cs typeface="+mn-cs"/>
              </a:rPr>
              <a:t>February 15</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That's the date you cannot move.</a:t>
            </a:r>
          </a:p>
          <a:p>
            <a:r>
              <a:rPr lang="en-US" sz="1200" kern="1200" dirty="0">
                <a:solidFill>
                  <a:schemeClr val="tx1"/>
                </a:solidFill>
                <a:effectLst/>
                <a:latin typeface="+mn-lt"/>
                <a:ea typeface="+mn-ea"/>
                <a:cs typeface="+mn-cs"/>
              </a:rPr>
              <a:t>We recommend that Affiliates establish their submission deadline </a:t>
            </a:r>
            <a:r>
              <a:rPr lang="en-US" sz="1200" b="1" kern="1200" dirty="0">
                <a:solidFill>
                  <a:schemeClr val="tx1"/>
                </a:solidFill>
                <a:effectLst/>
                <a:latin typeface="+mn-lt"/>
                <a:ea typeface="+mn-ea"/>
                <a:cs typeface="+mn-cs"/>
              </a:rPr>
              <a:t>no later than February 8</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But your Affiliate may decide that an even earlier deadline works better.</a:t>
            </a:r>
          </a:p>
          <a:p>
            <a:r>
              <a:rPr lang="en-US" sz="1200" kern="1200" dirty="0">
                <a:solidFill>
                  <a:schemeClr val="tx1"/>
                </a:solidFill>
                <a:effectLst/>
                <a:latin typeface="+mn-lt"/>
                <a:ea typeface="+mn-ea"/>
                <a:cs typeface="+mn-cs"/>
              </a:rPr>
              <a:t>Then, before that deadline, you need to establish your Affiliate judging or review period.</a:t>
            </a:r>
          </a:p>
          <a:p>
            <a:r>
              <a:rPr lang="en-US" sz="1200" kern="1200" dirty="0">
                <a:solidFill>
                  <a:schemeClr val="tx1"/>
                </a:solidFill>
                <a:effectLst/>
                <a:latin typeface="+mn-lt"/>
                <a:ea typeface="+mn-ea"/>
                <a:cs typeface="+mn-cs"/>
              </a:rPr>
              <a:t>You need to confirm your reviewers, provide them with the appropriate rubrics and instructions, and make sure they understand how scoring works.</a:t>
            </a:r>
          </a:p>
          <a:p>
            <a:r>
              <a:rPr lang="en-US" sz="1200" kern="1200" dirty="0">
                <a:solidFill>
                  <a:schemeClr val="tx1"/>
                </a:solidFill>
                <a:effectLst/>
                <a:latin typeface="+mn-lt"/>
                <a:ea typeface="+mn-ea"/>
                <a:cs typeface="+mn-cs"/>
              </a:rPr>
              <a:t>You also need to allow time for feedback and corrections.</a:t>
            </a:r>
          </a:p>
          <a:p>
            <a:r>
              <a:rPr lang="en-US" sz="1200" kern="1200" dirty="0">
                <a:solidFill>
                  <a:schemeClr val="tx1"/>
                </a:solidFill>
                <a:effectLst/>
                <a:latin typeface="+mn-lt"/>
                <a:ea typeface="+mn-ea"/>
                <a:cs typeface="+mn-cs"/>
              </a:rPr>
              <a:t>Then you'll select your State Award Winners according to your Affiliate's procedures and document those decisions.</a:t>
            </a:r>
          </a:p>
          <a:p>
            <a:r>
              <a:rPr lang="en-US" sz="1200" kern="1200" dirty="0">
                <a:solidFill>
                  <a:schemeClr val="tx1"/>
                </a:solidFill>
                <a:effectLst/>
                <a:latin typeface="+mn-lt"/>
                <a:ea typeface="+mn-ea"/>
                <a:cs typeface="+mn-cs"/>
              </a:rPr>
              <a:t>Finally, the State Winner Form must be submitted by </a:t>
            </a:r>
            <a:r>
              <a:rPr lang="en-US" sz="1200" b="1" kern="1200" dirty="0">
                <a:solidFill>
                  <a:schemeClr val="tx1"/>
                </a:solidFill>
                <a:effectLst/>
                <a:latin typeface="+mn-lt"/>
                <a:ea typeface="+mn-ea"/>
                <a:cs typeface="+mn-cs"/>
              </a:rPr>
              <a:t>March 1</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Earlier is always better when possible.</a:t>
            </a:r>
          </a:p>
          <a:p>
            <a:pPr marL="0" indent="0">
              <a:buNone/>
            </a:pPr>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13</a:t>
            </a:fld>
            <a:endParaRPr lang="en-US"/>
          </a:p>
        </p:txBody>
      </p:sp>
    </p:spTree>
    <p:extLst>
      <p:ext uri="{BB962C8B-B14F-4D97-AF65-F5344CB8AC3E}">
        <p14:creationId xmlns:p14="http://schemas.microsoft.com/office/powerpoint/2010/main" val="3415965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8000"/>
              </a:lnSpc>
              <a:spcAft>
                <a:spcPts val="500"/>
              </a:spcAft>
              <a:buFont typeface="Arial" panose="020B0604020202020204" pitchFamily="34" charset="0"/>
              <a:buNone/>
              <a:defRPr sz="1650">
                <a:solidFill>
                  <a:srgbClr val="25303A"/>
                </a:solidFill>
                <a:latin typeface="Aptos"/>
              </a:defRPr>
            </a:pPr>
            <a:r>
              <a:rPr lang="en-US" dirty="0"/>
              <a:t>Affiliate review is an opportunity to help members understand the process and submit their strongest</a:t>
            </a:r>
            <a:r>
              <a:rPr lang="en-US" baseline="0" dirty="0"/>
              <a:t> eligible work.</a:t>
            </a:r>
            <a:endParaRPr lang="en-US" dirty="0"/>
          </a:p>
          <a:p>
            <a:pPr marL="285750" indent="-285750">
              <a:lnSpc>
                <a:spcPct val="108000"/>
              </a:lnSpc>
              <a:spcAft>
                <a:spcPts val="500"/>
              </a:spcAft>
              <a:buFont typeface="Arial" panose="020B0604020202020204" pitchFamily="34" charset="0"/>
              <a:buChar char="•"/>
              <a:defRPr sz="1650">
                <a:solidFill>
                  <a:srgbClr val="25303A"/>
                </a:solidFill>
                <a:latin typeface="Aptos"/>
              </a:defRPr>
            </a:pPr>
            <a:r>
              <a:rPr lang="en-US" dirty="0"/>
              <a:t>Clear criteria: reviewers understand the award requirements and rubric.</a:t>
            </a:r>
          </a:p>
          <a:p>
            <a:pPr marL="285750" indent="-285750">
              <a:lnSpc>
                <a:spcPct val="108000"/>
              </a:lnSpc>
              <a:spcAft>
                <a:spcPts val="500"/>
              </a:spcAft>
              <a:buFont typeface="Arial" panose="020B0604020202020204" pitchFamily="34" charset="0"/>
              <a:buChar char="•"/>
              <a:defRPr sz="1650">
                <a:solidFill>
                  <a:srgbClr val="25303A"/>
                </a:solidFill>
                <a:latin typeface="Aptos"/>
              </a:defRPr>
            </a:pPr>
            <a:r>
              <a:rPr lang="en-US" dirty="0"/>
              <a:t>Consistent process: all applications in the same award category are reviewed using the same expectations.</a:t>
            </a:r>
          </a:p>
          <a:p>
            <a:pPr marL="285750" indent="-285750">
              <a:lnSpc>
                <a:spcPct val="108000"/>
              </a:lnSpc>
              <a:spcAft>
                <a:spcPts val="500"/>
              </a:spcAft>
              <a:buFont typeface="Arial" panose="020B0604020202020204" pitchFamily="34" charset="0"/>
              <a:buChar char="•"/>
              <a:defRPr sz="1650">
                <a:solidFill>
                  <a:srgbClr val="25303A"/>
                </a:solidFill>
                <a:latin typeface="Aptos"/>
              </a:defRPr>
            </a:pPr>
            <a:r>
              <a:rPr lang="en-US" dirty="0"/>
              <a:t> Documented feedback: scoring and comments are captured in a consistent format.</a:t>
            </a:r>
          </a:p>
          <a:p>
            <a:pPr marL="285750" indent="-285750">
              <a:lnSpc>
                <a:spcPct val="108000"/>
              </a:lnSpc>
              <a:spcAft>
                <a:spcPts val="500"/>
              </a:spcAft>
              <a:buFont typeface="Arial" panose="020B0604020202020204" pitchFamily="34" charset="0"/>
              <a:buChar char="•"/>
              <a:defRPr sz="1650">
                <a:solidFill>
                  <a:srgbClr val="25303A"/>
                </a:solidFill>
                <a:latin typeface="Aptos"/>
              </a:defRPr>
            </a:pPr>
            <a:r>
              <a:rPr lang="en-US" dirty="0"/>
              <a:t>Confidentiality: reviewers protect applicant information and avoid conflicts of interest.</a:t>
            </a:r>
          </a:p>
          <a:p>
            <a:pPr marL="285750" indent="-285750">
              <a:lnSpc>
                <a:spcPct val="108000"/>
              </a:lnSpc>
              <a:spcAft>
                <a:spcPts val="500"/>
              </a:spcAft>
              <a:buFont typeface="Arial" panose="020B0604020202020204" pitchFamily="34" charset="0"/>
              <a:buChar char="•"/>
              <a:defRPr sz="1650">
                <a:solidFill>
                  <a:srgbClr val="25303A"/>
                </a:solidFill>
                <a:latin typeface="Aptos"/>
              </a:defRPr>
            </a:pPr>
            <a:r>
              <a:rPr lang="en-US" dirty="0"/>
              <a:t>Correction opportunity: communicate identified issues clearly and consistently when the process allows.</a:t>
            </a:r>
          </a:p>
          <a:p>
            <a:pPr marL="285750" indent="-285750">
              <a:lnSpc>
                <a:spcPct val="108000"/>
              </a:lnSpc>
              <a:spcAft>
                <a:spcPts val="500"/>
              </a:spcAft>
              <a:buFont typeface="Arial" panose="020B0604020202020204" pitchFamily="34" charset="0"/>
              <a:buChar char="•"/>
              <a:defRPr sz="1650">
                <a:solidFill>
                  <a:srgbClr val="25303A"/>
                </a:solidFill>
                <a:latin typeface="Aptos"/>
              </a:defRPr>
            </a:pPr>
            <a:r>
              <a:rPr lang="en-US" dirty="0"/>
              <a:t>Transparent communication: members know the review steps, internal deadlines and who to contact.</a:t>
            </a:r>
          </a:p>
          <a:p>
            <a:endParaRPr lang="en-US" dirty="0"/>
          </a:p>
          <a:p>
            <a:r>
              <a:rPr lang="en-US" sz="1200" kern="1200" dirty="0">
                <a:solidFill>
                  <a:schemeClr val="tx1"/>
                </a:solidFill>
                <a:effectLst/>
                <a:latin typeface="+mn-lt"/>
                <a:ea typeface="+mn-ea"/>
                <a:cs typeface="+mn-cs"/>
              </a:rPr>
              <a:t>The Affiliate review is really an opportunity to help our members succeed.</a:t>
            </a:r>
          </a:p>
          <a:p>
            <a:r>
              <a:rPr lang="en-US" sz="1200" kern="1200" dirty="0">
                <a:solidFill>
                  <a:schemeClr val="tx1"/>
                </a:solidFill>
                <a:effectLst/>
                <a:latin typeface="+mn-lt"/>
                <a:ea typeface="+mn-ea"/>
                <a:cs typeface="+mn-cs"/>
              </a:rPr>
              <a:t>We want members to understand that this isn't simply another administrative hurdle.</a:t>
            </a:r>
          </a:p>
          <a:p>
            <a:r>
              <a:rPr lang="en-US" sz="1200" kern="1200" dirty="0">
                <a:solidFill>
                  <a:schemeClr val="tx1"/>
                </a:solidFill>
                <a:effectLst/>
                <a:latin typeface="+mn-lt"/>
                <a:ea typeface="+mn-ea"/>
                <a:cs typeface="+mn-cs"/>
              </a:rPr>
              <a:t>It is an opportunity for the Affiliate to provide support before the application becomes final.</a:t>
            </a:r>
          </a:p>
          <a:p>
            <a:r>
              <a:rPr lang="en-US" sz="1200" kern="1200" dirty="0">
                <a:solidFill>
                  <a:schemeClr val="tx1"/>
                </a:solidFill>
                <a:effectLst/>
                <a:latin typeface="+mn-lt"/>
                <a:ea typeface="+mn-ea"/>
                <a:cs typeface="+mn-cs"/>
              </a:rPr>
              <a:t>Think about it as a quality-control checkpoint.</a:t>
            </a:r>
          </a:p>
          <a:p>
            <a:r>
              <a:rPr lang="en-US" sz="1200" kern="1200" dirty="0">
                <a:solidFill>
                  <a:schemeClr val="tx1"/>
                </a:solidFill>
                <a:effectLst/>
                <a:latin typeface="+mn-lt"/>
                <a:ea typeface="+mn-ea"/>
                <a:cs typeface="+mn-cs"/>
              </a:rPr>
              <a:t>Is the application complete?</a:t>
            </a:r>
          </a:p>
          <a:p>
            <a:r>
              <a:rPr lang="en-US" sz="1200" kern="1200" dirty="0">
                <a:solidFill>
                  <a:schemeClr val="tx1"/>
                </a:solidFill>
                <a:effectLst/>
                <a:latin typeface="+mn-lt"/>
                <a:ea typeface="+mn-ea"/>
                <a:cs typeface="+mn-cs"/>
              </a:rPr>
              <a:t>Does it address the award criteria?</a:t>
            </a:r>
          </a:p>
          <a:p>
            <a:r>
              <a:rPr lang="en-US" sz="1200" kern="1200" dirty="0">
                <a:solidFill>
                  <a:schemeClr val="tx1"/>
                </a:solidFill>
                <a:effectLst/>
                <a:latin typeface="+mn-lt"/>
                <a:ea typeface="+mn-ea"/>
                <a:cs typeface="+mn-cs"/>
              </a:rPr>
              <a:t>Is the documentation included?</a:t>
            </a:r>
          </a:p>
          <a:p>
            <a:r>
              <a:rPr lang="en-US" sz="1200" kern="1200" dirty="0">
                <a:solidFill>
                  <a:schemeClr val="tx1"/>
                </a:solidFill>
                <a:effectLst/>
                <a:latin typeface="+mn-lt"/>
                <a:ea typeface="+mn-ea"/>
                <a:cs typeface="+mn-cs"/>
              </a:rPr>
              <a:t>Are the scores supported?</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14</a:t>
            </a:fld>
            <a:endParaRPr lang="en-US"/>
          </a:p>
        </p:txBody>
      </p:sp>
    </p:spTree>
    <p:extLst>
      <p:ext uri="{BB962C8B-B14F-4D97-AF65-F5344CB8AC3E}">
        <p14:creationId xmlns:p14="http://schemas.microsoft.com/office/powerpoint/2010/main" val="102745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rubric should be your reviewer's roadmap.</a:t>
            </a:r>
          </a:p>
          <a:p>
            <a:r>
              <a:rPr lang="en-US" sz="1200" kern="1200" dirty="0">
                <a:solidFill>
                  <a:schemeClr val="tx1"/>
                </a:solidFill>
                <a:effectLst/>
                <a:latin typeface="+mn-lt"/>
                <a:ea typeface="+mn-ea"/>
                <a:cs typeface="+mn-cs"/>
              </a:rPr>
              <a:t>It should not be a mystery to the person being evaluated.</a:t>
            </a:r>
          </a:p>
          <a:p>
            <a:r>
              <a:rPr lang="en-US" sz="1200" kern="1200" dirty="0">
                <a:solidFill>
                  <a:schemeClr val="tx1"/>
                </a:solidFill>
                <a:effectLst/>
                <a:latin typeface="+mn-lt"/>
                <a:ea typeface="+mn-ea"/>
                <a:cs typeface="+mn-cs"/>
              </a:rPr>
              <a:t>Before reviewers begin, make sure they understand the award criteria, scoring scale, and review process.</a:t>
            </a:r>
          </a:p>
          <a:p>
            <a:r>
              <a:rPr lang="en-US" sz="1200" kern="1200" dirty="0">
                <a:solidFill>
                  <a:schemeClr val="tx1"/>
                </a:solidFill>
                <a:effectLst/>
                <a:latin typeface="+mn-lt"/>
                <a:ea typeface="+mn-ea"/>
                <a:cs typeface="+mn-cs"/>
              </a:rPr>
              <a:t>During the review, reviewers should score every application against the </a:t>
            </a:r>
            <a:r>
              <a:rPr lang="en-US" sz="1200" b="1" kern="1200" dirty="0">
                <a:solidFill>
                  <a:schemeClr val="tx1"/>
                </a:solidFill>
                <a:effectLst/>
                <a:latin typeface="+mn-lt"/>
                <a:ea typeface="+mn-ea"/>
                <a:cs typeface="+mn-cs"/>
              </a:rPr>
              <a:t>same criteria</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They should also provide useful comments that help explain the score and identify ways the application could be strengthened.</a:t>
            </a:r>
          </a:p>
          <a:p>
            <a:r>
              <a:rPr lang="en-US" sz="1200" kern="1200" dirty="0">
                <a:solidFill>
                  <a:schemeClr val="tx1"/>
                </a:solidFill>
                <a:effectLst/>
                <a:latin typeface="+mn-lt"/>
                <a:ea typeface="+mn-ea"/>
                <a:cs typeface="+mn-cs"/>
              </a:rPr>
              <a:t>After the review, check for missing scores or comments and resolve any process questions.</a:t>
            </a:r>
          </a:p>
          <a:p>
            <a:r>
              <a:rPr lang="en-US" sz="1200" kern="1200" dirty="0">
                <a:solidFill>
                  <a:schemeClr val="tx1"/>
                </a:solidFill>
                <a:effectLst/>
                <a:latin typeface="+mn-lt"/>
                <a:ea typeface="+mn-ea"/>
                <a:cs typeface="+mn-cs"/>
              </a:rPr>
              <a:t>And finally, use what you learn from the review process to improve your instructions and future training.</a:t>
            </a:r>
          </a:p>
          <a:p>
            <a:r>
              <a:rPr lang="en-US" sz="1200" kern="1200" dirty="0">
                <a:solidFill>
                  <a:schemeClr val="tx1"/>
                </a:solidFill>
                <a:effectLst/>
                <a:latin typeface="+mn-lt"/>
                <a:ea typeface="+mn-ea"/>
                <a:cs typeface="+mn-cs"/>
              </a:rPr>
              <a:t>A good rubric is only useful if everyone understands how to use it.</a:t>
            </a:r>
          </a:p>
          <a:p>
            <a:endParaRPr lang="en-US" dirty="0"/>
          </a:p>
          <a:p>
            <a:r>
              <a:rPr lang="en-US" dirty="0"/>
              <a:t>Use the rubric as a guide, not a mystery.  Reviewers should know what is being evaluated before they begin.  Provide the same rubric/instructions to everyone reviewing that award area.</a:t>
            </a:r>
          </a:p>
          <a:p>
            <a:pPr marL="171450" indent="-171450">
              <a:buFont typeface="Arial" panose="020B0604020202020204" pitchFamily="34" charset="0"/>
              <a:buChar char="•"/>
            </a:pPr>
            <a:r>
              <a:rPr lang="en-US" dirty="0"/>
              <a:t>Before reviewing – orient</a:t>
            </a:r>
            <a:r>
              <a:rPr lang="en-US" baseline="0" dirty="0"/>
              <a:t> reviewers to the award criteria, scoring scale and process</a:t>
            </a:r>
          </a:p>
          <a:p>
            <a:pPr marL="171450" indent="-171450">
              <a:buFont typeface="Arial" panose="020B0604020202020204" pitchFamily="34" charset="0"/>
              <a:buChar char="•"/>
            </a:pPr>
            <a:r>
              <a:rPr lang="en-US" baseline="0" dirty="0"/>
              <a:t>During the review – score each application against the same criteria; add useful comments and ways to enhance</a:t>
            </a:r>
          </a:p>
          <a:p>
            <a:pPr marL="171450" indent="-171450">
              <a:buFont typeface="Arial" panose="020B0604020202020204" pitchFamily="34" charset="0"/>
              <a:buChar char="•"/>
            </a:pPr>
            <a:r>
              <a:rPr lang="en-US" baseline="0" dirty="0"/>
              <a:t>After the review – check for missing scores/comments and resolve process questions</a:t>
            </a:r>
          </a:p>
          <a:p>
            <a:pPr marL="171450" indent="-171450">
              <a:buFont typeface="Arial" panose="020B0604020202020204" pitchFamily="34" charset="0"/>
              <a:buChar char="•"/>
            </a:pPr>
            <a:r>
              <a:rPr lang="en-US" baseline="0" dirty="0"/>
              <a:t>For the future – use reviewer feedback to improve instructions and future trainings</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15</a:t>
            </a:fld>
            <a:endParaRPr lang="en-US"/>
          </a:p>
        </p:txBody>
      </p:sp>
    </p:spTree>
    <p:extLst>
      <p:ext uri="{BB962C8B-B14F-4D97-AF65-F5344CB8AC3E}">
        <p14:creationId xmlns:p14="http://schemas.microsoft.com/office/powerpoint/2010/main" val="2085809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Communication is going to be one of the biggest factors in whether the new process works well.</a:t>
            </a:r>
          </a:p>
          <a:p>
            <a:r>
              <a:rPr lang="en-US" sz="1200" kern="1200" dirty="0">
                <a:solidFill>
                  <a:schemeClr val="tx1"/>
                </a:solidFill>
                <a:effectLst/>
                <a:latin typeface="+mn-lt"/>
                <a:ea typeface="+mn-ea"/>
                <a:cs typeface="+mn-cs"/>
              </a:rPr>
              <a:t>We recommend thinking about communication in five stages:</a:t>
            </a:r>
          </a:p>
          <a:p>
            <a:r>
              <a:rPr lang="en-US" sz="1200" b="1" kern="1200" dirty="0">
                <a:solidFill>
                  <a:schemeClr val="tx1"/>
                </a:solidFill>
                <a:effectLst/>
                <a:latin typeface="+mn-lt"/>
                <a:ea typeface="+mn-ea"/>
                <a:cs typeface="+mn-cs"/>
              </a:rPr>
              <a:t>Announce. Explain. Remind. Support. Results.</a:t>
            </a:r>
            <a:endParaRPr lang="en-US" sz="1200" kern="1200" dirty="0">
              <a:solidFill>
                <a:schemeClr val="tx1"/>
              </a:solidFill>
              <a:effectLst/>
              <a:latin typeface="+mn-lt"/>
              <a:ea typeface="+mn-ea"/>
              <a:cs typeface="+mn-cs"/>
            </a:endParaRPr>
          </a:p>
          <a:p>
            <a:endParaRPr lang="en-US" dirty="0"/>
          </a:p>
          <a:p>
            <a:r>
              <a:rPr lang="en-US" sz="1200" kern="1200" dirty="0">
                <a:solidFill>
                  <a:schemeClr val="tx1"/>
                </a:solidFill>
                <a:effectLst/>
                <a:latin typeface="+mn-lt"/>
                <a:ea typeface="+mn-ea"/>
                <a:cs typeface="+mn-cs"/>
              </a:rPr>
              <a:t>First, </a:t>
            </a:r>
            <a:r>
              <a:rPr lang="en-US" sz="1200" b="1" kern="1200" dirty="0">
                <a:solidFill>
                  <a:schemeClr val="tx1"/>
                </a:solidFill>
                <a:effectLst/>
                <a:latin typeface="+mn-lt"/>
                <a:ea typeface="+mn-ea"/>
                <a:cs typeface="+mn-cs"/>
              </a:rPr>
              <a:t>announce</a:t>
            </a:r>
            <a:r>
              <a:rPr lang="en-US" sz="1200" kern="1200" dirty="0">
                <a:solidFill>
                  <a:schemeClr val="tx1"/>
                </a:solidFill>
                <a:effectLst/>
                <a:latin typeface="+mn-lt"/>
                <a:ea typeface="+mn-ea"/>
                <a:cs typeface="+mn-cs"/>
              </a:rPr>
              <a:t> that the 2027 awards process has changed.</a:t>
            </a:r>
          </a:p>
          <a:p>
            <a:r>
              <a:rPr lang="en-US" sz="1200" kern="1200" dirty="0">
                <a:solidFill>
                  <a:schemeClr val="tx1"/>
                </a:solidFill>
                <a:effectLst/>
                <a:latin typeface="+mn-lt"/>
                <a:ea typeface="+mn-ea"/>
                <a:cs typeface="+mn-cs"/>
              </a:rPr>
              <a:t>Second, </a:t>
            </a:r>
            <a:r>
              <a:rPr lang="en-US" sz="1200" b="1" kern="1200" dirty="0">
                <a:solidFill>
                  <a:schemeClr val="tx1"/>
                </a:solidFill>
                <a:effectLst/>
                <a:latin typeface="+mn-lt"/>
                <a:ea typeface="+mn-ea"/>
                <a:cs typeface="+mn-cs"/>
              </a:rPr>
              <a:t>explain</a:t>
            </a:r>
            <a:r>
              <a:rPr lang="en-US" sz="1200" kern="1200" dirty="0">
                <a:solidFill>
                  <a:schemeClr val="tx1"/>
                </a:solidFill>
                <a:effectLst/>
                <a:latin typeface="+mn-lt"/>
                <a:ea typeface="+mn-ea"/>
                <a:cs typeface="+mn-cs"/>
              </a:rPr>
              <a:t> the new process in plain language. In particular, explain that there is now an Affiliate review step before the final National submission.</a:t>
            </a:r>
          </a:p>
          <a:p>
            <a:r>
              <a:rPr lang="en-US" sz="1200" kern="1200" dirty="0">
                <a:solidFill>
                  <a:schemeClr val="tx1"/>
                </a:solidFill>
                <a:effectLst/>
                <a:latin typeface="+mn-lt"/>
                <a:ea typeface="+mn-ea"/>
                <a:cs typeface="+mn-cs"/>
              </a:rPr>
              <a:t>Third, </a:t>
            </a:r>
            <a:r>
              <a:rPr lang="en-US" sz="1200" b="1" kern="1200" dirty="0">
                <a:solidFill>
                  <a:schemeClr val="tx1"/>
                </a:solidFill>
                <a:effectLst/>
                <a:latin typeface="+mn-lt"/>
                <a:ea typeface="+mn-ea"/>
                <a:cs typeface="+mn-cs"/>
              </a:rPr>
              <a:t>remind</a:t>
            </a:r>
            <a:r>
              <a:rPr lang="en-US" sz="1200" kern="1200" dirty="0">
                <a:solidFill>
                  <a:schemeClr val="tx1"/>
                </a:solidFill>
                <a:effectLst/>
                <a:latin typeface="+mn-lt"/>
                <a:ea typeface="+mn-ea"/>
                <a:cs typeface="+mn-cs"/>
              </a:rPr>
              <a:t> members of your Affiliate deadlines. And please share those Affiliate deadlines with National.</a:t>
            </a:r>
          </a:p>
          <a:p>
            <a:r>
              <a:rPr lang="en-US" sz="1200" kern="1200" dirty="0">
                <a:solidFill>
                  <a:schemeClr val="tx1"/>
                </a:solidFill>
                <a:effectLst/>
                <a:latin typeface="+mn-lt"/>
                <a:ea typeface="+mn-ea"/>
                <a:cs typeface="+mn-cs"/>
              </a:rPr>
              <a:t>Fourth, </a:t>
            </a:r>
            <a:r>
              <a:rPr lang="en-US" sz="1200" b="1" kern="1200" dirty="0">
                <a:solidFill>
                  <a:schemeClr val="tx1"/>
                </a:solidFill>
                <a:effectLst/>
                <a:latin typeface="+mn-lt"/>
                <a:ea typeface="+mn-ea"/>
                <a:cs typeface="+mn-cs"/>
              </a:rPr>
              <a:t>support</a:t>
            </a:r>
            <a:r>
              <a:rPr lang="en-US" sz="1200" kern="1200" dirty="0">
                <a:solidFill>
                  <a:schemeClr val="tx1"/>
                </a:solidFill>
                <a:effectLst/>
                <a:latin typeface="+mn-lt"/>
                <a:ea typeface="+mn-ea"/>
                <a:cs typeface="+mn-cs"/>
              </a:rPr>
              <a:t> members by pointing them to the FAQs, award criteria, and available examples.</a:t>
            </a:r>
          </a:p>
          <a:p>
            <a:r>
              <a:rPr lang="en-US" sz="1200" kern="1200" dirty="0">
                <a:solidFill>
                  <a:schemeClr val="tx1"/>
                </a:solidFill>
                <a:effectLst/>
                <a:latin typeface="+mn-lt"/>
                <a:ea typeface="+mn-ea"/>
                <a:cs typeface="+mn-cs"/>
              </a:rPr>
              <a:t>Finally, </a:t>
            </a:r>
            <a:r>
              <a:rPr lang="en-US" sz="1200" b="1" kern="1200" dirty="0">
                <a:solidFill>
                  <a:schemeClr val="tx1"/>
                </a:solidFill>
                <a:effectLst/>
                <a:latin typeface="+mn-lt"/>
                <a:ea typeface="+mn-ea"/>
                <a:cs typeface="+mn-cs"/>
              </a:rPr>
              <a:t>communicate results and next steps clearly</a:t>
            </a:r>
            <a:r>
              <a:rPr lang="en-US" sz="1200" kern="1200" dirty="0">
                <a:solidFill>
                  <a:schemeClr val="tx1"/>
                </a:solidFill>
                <a:effectLst/>
                <a:latin typeface="+mn-lt"/>
                <a:ea typeface="+mn-ea"/>
                <a:cs typeface="+mn-cs"/>
              </a:rPr>
              <a:t>, including any revised qualifier or advancement deadline associated with the February 15 final submission.</a:t>
            </a:r>
          </a:p>
          <a:p>
            <a:r>
              <a:rPr lang="en-US" sz="1200" kern="1200" dirty="0">
                <a:solidFill>
                  <a:schemeClr val="tx1"/>
                </a:solidFill>
                <a:effectLst/>
                <a:latin typeface="+mn-lt"/>
                <a:ea typeface="+mn-ea"/>
                <a:cs typeface="+mn-cs"/>
              </a:rPr>
              <a:t>Don't wait until January or February to begin communicating.</a:t>
            </a:r>
          </a:p>
          <a:p>
            <a:r>
              <a:rPr lang="en-US" sz="1200" kern="1200" dirty="0">
                <a:solidFill>
                  <a:schemeClr val="tx1"/>
                </a:solidFill>
                <a:effectLst/>
                <a:latin typeface="+mn-lt"/>
                <a:ea typeface="+mn-ea"/>
                <a:cs typeface="+mn-cs"/>
              </a:rPr>
              <a:t>Start now.</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6C645E9-0A28-4A48-A590-2FCC0B6C8BF6}" type="slidenum">
              <a:rPr lang="en-US" smtClean="0"/>
              <a:t>16</a:t>
            </a:fld>
            <a:endParaRPr lang="en-US"/>
          </a:p>
        </p:txBody>
      </p:sp>
    </p:spTree>
    <p:extLst>
      <p:ext uri="{BB962C8B-B14F-4D97-AF65-F5344CB8AC3E}">
        <p14:creationId xmlns:p14="http://schemas.microsoft.com/office/powerpoint/2010/main" val="1279858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https://neafcs.memberclicks.net/2027-neafcs-awards-program-changes-website</a:t>
            </a:r>
          </a:p>
          <a:p>
            <a:endParaRPr lang="en-US" dirty="0"/>
          </a:p>
          <a:p>
            <a:r>
              <a:rPr lang="en-US" sz="1200" kern="1200" dirty="0">
                <a:solidFill>
                  <a:schemeClr val="tx1"/>
                </a:solidFill>
                <a:effectLst/>
                <a:latin typeface="+mn-lt"/>
                <a:ea typeface="+mn-ea"/>
                <a:cs typeface="+mn-cs"/>
              </a:rPr>
              <a:t>NEAFCS has developed resources to help you implement this process.</a:t>
            </a:r>
          </a:p>
          <a:p>
            <a:r>
              <a:rPr lang="en-US" sz="1200" kern="1200" dirty="0">
                <a:solidFill>
                  <a:schemeClr val="tx1"/>
                </a:solidFill>
                <a:effectLst/>
                <a:latin typeface="+mn-lt"/>
                <a:ea typeface="+mn-ea"/>
                <a:cs typeface="+mn-cs"/>
              </a:rPr>
              <a:t>The Affiliate VP Resource Toolkit is intended to give you materials that you can use rather than requiring every Affiliate to create everything from scratch.</a:t>
            </a:r>
          </a:p>
          <a:p>
            <a:r>
              <a:rPr lang="en-US" sz="1200" kern="1200" dirty="0">
                <a:solidFill>
                  <a:schemeClr val="tx1"/>
                </a:solidFill>
                <a:effectLst/>
                <a:latin typeface="+mn-lt"/>
                <a:ea typeface="+mn-ea"/>
                <a:cs typeface="+mn-cs"/>
              </a:rPr>
              <a:t>The resources include items such as sample review forms, rubrics, certificate templates, FAQs, and a sample Affiliate timeline.</a:t>
            </a:r>
          </a:p>
          <a:p>
            <a:r>
              <a:rPr lang="en-US" sz="1200" kern="1200" dirty="0">
                <a:solidFill>
                  <a:schemeClr val="tx1"/>
                </a:solidFill>
                <a:effectLst/>
                <a:latin typeface="+mn-lt"/>
                <a:ea typeface="+mn-ea"/>
                <a:cs typeface="+mn-cs"/>
              </a:rPr>
              <a:t>The goal is to give Affiliates a common foundation while still allowing you to structure your internal process in a way that works for your Affiliate.</a:t>
            </a:r>
          </a:p>
          <a:p>
            <a:endParaRPr lang="en-US" dirty="0"/>
          </a:p>
          <a:p>
            <a:r>
              <a:rPr lang="en-US" sz="1200" kern="1200" dirty="0">
                <a:solidFill>
                  <a:schemeClr val="tx1"/>
                </a:solidFill>
                <a:effectLst/>
                <a:latin typeface="+mn-lt"/>
                <a:ea typeface="+mn-ea"/>
                <a:cs typeface="+mn-cs"/>
              </a:rPr>
              <a:t>There are several specific resources available.</a:t>
            </a:r>
          </a:p>
          <a:p>
            <a:r>
              <a:rPr lang="en-US" sz="1200" kern="1200" dirty="0">
                <a:solidFill>
                  <a:schemeClr val="tx1"/>
                </a:solidFill>
                <a:effectLst/>
                <a:latin typeface="+mn-lt"/>
                <a:ea typeface="+mn-ea"/>
                <a:cs typeface="+mn-cs"/>
              </a:rPr>
              <a:t>These include:</a:t>
            </a:r>
          </a:p>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State Award Review Submission Form</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Continued Excellence Award Sample Rubric and Scoring</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State/Affiliate Award Certificate Template</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Distinguished Service Award Sample Rubric and Scoring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resources can help standardize the Affiliate review process.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encourage you to use the resources provided rather than reinventing the process independently.</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17</a:t>
            </a:fld>
            <a:endParaRPr lang="en-US"/>
          </a:p>
        </p:txBody>
      </p:sp>
    </p:spTree>
    <p:extLst>
      <p:ext uri="{BB962C8B-B14F-4D97-AF65-F5344CB8AC3E}">
        <p14:creationId xmlns:p14="http://schemas.microsoft.com/office/powerpoint/2010/main" val="889261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Please save the current FAQ and timeline in your Affiliate awards folder.</a:t>
            </a:r>
          </a:p>
          <a:p>
            <a:r>
              <a:rPr lang="en-US" sz="1200" kern="1200" dirty="0">
                <a:solidFill>
                  <a:schemeClr val="tx1"/>
                </a:solidFill>
                <a:effectLst/>
                <a:latin typeface="+mn-lt"/>
                <a:ea typeface="+mn-ea"/>
                <a:cs typeface="+mn-cs"/>
              </a:rPr>
              <a:t>Think of this as your central reference point for the 2027 awards cycle.</a:t>
            </a:r>
          </a:p>
          <a:p>
            <a:r>
              <a:rPr lang="en-US" sz="1200" kern="1200" dirty="0">
                <a:solidFill>
                  <a:schemeClr val="tx1"/>
                </a:solidFill>
                <a:effectLst/>
                <a:latin typeface="+mn-lt"/>
                <a:ea typeface="+mn-ea"/>
                <a:cs typeface="+mn-cs"/>
              </a:rPr>
              <a:t>You can also use these resources as the starting point for your member communications.</a:t>
            </a:r>
          </a:p>
          <a:p>
            <a:r>
              <a:rPr lang="en-US" sz="1200" kern="1200" dirty="0">
                <a:solidFill>
                  <a:schemeClr val="tx1"/>
                </a:solidFill>
                <a:effectLst/>
                <a:latin typeface="+mn-lt"/>
                <a:ea typeface="+mn-ea"/>
                <a:cs typeface="+mn-cs"/>
              </a:rPr>
              <a:t>As questions come up, refer back to the official resources and make sure your Affiliate communications remain consistent with the National process.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sample Affiliate timeline is especially useful because it demonstrates how to work backward from the National deadline.</a:t>
            </a:r>
          </a:p>
          <a:p>
            <a:r>
              <a:rPr lang="en-US" sz="1200" kern="1200" dirty="0">
                <a:solidFill>
                  <a:schemeClr val="tx1"/>
                </a:solidFill>
                <a:effectLst/>
                <a:latin typeface="+mn-lt"/>
                <a:ea typeface="+mn-ea"/>
                <a:cs typeface="+mn-cs"/>
              </a:rPr>
              <a:t>You should customize this timeline for your Affiliate.</a:t>
            </a:r>
          </a:p>
          <a:p>
            <a:r>
              <a:rPr lang="en-US" sz="1200" kern="1200" dirty="0">
                <a:solidFill>
                  <a:schemeClr val="tx1"/>
                </a:solidFill>
                <a:effectLst/>
                <a:latin typeface="+mn-lt"/>
                <a:ea typeface="+mn-ea"/>
                <a:cs typeface="+mn-cs"/>
              </a:rPr>
              <a:t>Your internal deadlines may be earlier than the sample depending on your Affiliate's structure, number of applications, number of reviewers, and communication process.</a:t>
            </a:r>
          </a:p>
          <a:p>
            <a:r>
              <a:rPr lang="en-US" sz="1200" kern="1200" dirty="0">
                <a:solidFill>
                  <a:schemeClr val="tx1"/>
                </a:solidFill>
                <a:effectLst/>
                <a:latin typeface="+mn-lt"/>
                <a:ea typeface="+mn-ea"/>
                <a:cs typeface="+mn-cs"/>
              </a:rPr>
              <a:t>The important thing is that you have a written timeline and communicate it to your members and reviewers.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two important FAQ resources available.</a:t>
            </a:r>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VP for Awards/Awards Chairs FAQ</a:t>
            </a:r>
            <a:r>
              <a:rPr lang="en-US" sz="1200" kern="1200" dirty="0">
                <a:solidFill>
                  <a:schemeClr val="tx1"/>
                </a:solidFill>
                <a:effectLst/>
                <a:latin typeface="+mn-lt"/>
                <a:ea typeface="+mn-ea"/>
                <a:cs typeface="+mn-cs"/>
              </a:rPr>
              <a:t> is designed specifically to help those of you administering the process.</a:t>
            </a:r>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Member FAQ</a:t>
            </a:r>
            <a:r>
              <a:rPr lang="en-US" sz="1200" kern="1200" dirty="0">
                <a:solidFill>
                  <a:schemeClr val="tx1"/>
                </a:solidFill>
                <a:effectLst/>
                <a:latin typeface="+mn-lt"/>
                <a:ea typeface="+mn-ea"/>
                <a:cs typeface="+mn-cs"/>
              </a:rPr>
              <a:t> is designed to help answer the questions members are most likely to have.</a:t>
            </a:r>
          </a:p>
          <a:p>
            <a:r>
              <a:rPr lang="en-US" sz="1200" kern="1200" dirty="0">
                <a:solidFill>
                  <a:schemeClr val="tx1"/>
                </a:solidFill>
                <a:effectLst/>
                <a:latin typeface="+mn-lt"/>
                <a:ea typeface="+mn-ea"/>
                <a:cs typeface="+mn-cs"/>
              </a:rPr>
              <a:t>We encourage you to review both.</a:t>
            </a:r>
          </a:p>
          <a:p>
            <a:r>
              <a:rPr lang="en-US" sz="1200" kern="1200" dirty="0">
                <a:solidFill>
                  <a:schemeClr val="tx1"/>
                </a:solidFill>
                <a:effectLst/>
                <a:latin typeface="+mn-lt"/>
                <a:ea typeface="+mn-ea"/>
                <a:cs typeface="+mn-cs"/>
              </a:rPr>
              <a:t>The Member FAQ can also be a great resource when you're communicating the changes to your Affiliate because it provides member-facing explanations.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6C645E9-0A28-4A48-A590-2FCC0B6C8BF6}" type="slidenum">
              <a:rPr lang="en-US" smtClean="0"/>
              <a:t>18</a:t>
            </a:fld>
            <a:endParaRPr lang="en-US"/>
          </a:p>
        </p:txBody>
      </p:sp>
    </p:spTree>
    <p:extLst>
      <p:ext uri="{BB962C8B-B14F-4D97-AF65-F5344CB8AC3E}">
        <p14:creationId xmlns:p14="http://schemas.microsoft.com/office/powerpoint/2010/main" val="607816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you launch your Affiliate's 2027 process, there are several things we want you to confirm.</a:t>
            </a:r>
          </a:p>
          <a:p>
            <a:r>
              <a:rPr lang="en-US" sz="1200" kern="1200" dirty="0">
                <a:solidFill>
                  <a:schemeClr val="tx1"/>
                </a:solidFill>
                <a:effectLst/>
                <a:latin typeface="+mn-lt"/>
                <a:ea typeface="+mn-ea"/>
                <a:cs typeface="+mn-cs"/>
              </a:rPr>
              <a:t>First, </a:t>
            </a:r>
            <a:r>
              <a:rPr lang="en-US" sz="1200" b="1" kern="1200" dirty="0">
                <a:solidFill>
                  <a:schemeClr val="tx1"/>
                </a:solidFill>
                <a:effectLst/>
                <a:latin typeface="+mn-lt"/>
                <a:ea typeface="+mn-ea"/>
                <a:cs typeface="+mn-cs"/>
              </a:rPr>
              <a:t>confirm the National deadlines and requirements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Second, </a:t>
            </a:r>
            <a:r>
              <a:rPr lang="en-US" sz="1200" b="1" kern="1200" dirty="0">
                <a:solidFill>
                  <a:schemeClr val="tx1"/>
                </a:solidFill>
                <a:effectLst/>
                <a:latin typeface="+mn-lt"/>
                <a:ea typeface="+mn-ea"/>
                <a:cs typeface="+mn-cs"/>
              </a:rPr>
              <a:t>create your Affiliate timeline</a:t>
            </a:r>
            <a:r>
              <a:rPr lang="en-US" sz="1200" kern="1200" dirty="0">
                <a:solidFill>
                  <a:schemeClr val="tx1"/>
                </a:solidFill>
                <a:effectLst/>
                <a:latin typeface="+mn-lt"/>
                <a:ea typeface="+mn-ea"/>
                <a:cs typeface="+mn-cs"/>
              </a:rPr>
              <a:t> with internal deadlines.</a:t>
            </a:r>
          </a:p>
          <a:p>
            <a:r>
              <a:rPr lang="en-US" sz="1200" kern="1200" dirty="0">
                <a:solidFill>
                  <a:schemeClr val="tx1"/>
                </a:solidFill>
                <a:effectLst/>
                <a:latin typeface="+mn-lt"/>
                <a:ea typeface="+mn-ea"/>
                <a:cs typeface="+mn-cs"/>
              </a:rPr>
              <a:t>Third, </a:t>
            </a:r>
            <a:r>
              <a:rPr lang="en-US" sz="1200" b="1" kern="1200" dirty="0">
                <a:solidFill>
                  <a:schemeClr val="tx1"/>
                </a:solidFill>
                <a:effectLst/>
                <a:latin typeface="+mn-lt"/>
                <a:ea typeface="+mn-ea"/>
                <a:cs typeface="+mn-cs"/>
              </a:rPr>
              <a:t>identify your reviewers and potential conflicts of interest</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Fourth, </a:t>
            </a:r>
            <a:r>
              <a:rPr lang="en-US" sz="1200" b="1" kern="1200" dirty="0">
                <a:solidFill>
                  <a:schemeClr val="tx1"/>
                </a:solidFill>
                <a:effectLst/>
                <a:latin typeface="+mn-lt"/>
                <a:ea typeface="+mn-ea"/>
                <a:cs typeface="+mn-cs"/>
              </a:rPr>
              <a:t>prepare and share your rubrics and instructions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Fifth, </a:t>
            </a:r>
            <a:r>
              <a:rPr lang="en-US" sz="1200" b="1" kern="1200" dirty="0">
                <a:solidFill>
                  <a:schemeClr val="tx1"/>
                </a:solidFill>
                <a:effectLst/>
                <a:latin typeface="+mn-lt"/>
                <a:ea typeface="+mn-ea"/>
                <a:cs typeface="+mn-cs"/>
              </a:rPr>
              <a:t>set up your submission review form</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Sixth, </a:t>
            </a:r>
            <a:r>
              <a:rPr lang="en-US" sz="1200" b="1" kern="1200" dirty="0">
                <a:solidFill>
                  <a:schemeClr val="tx1"/>
                </a:solidFill>
                <a:effectLst/>
                <a:latin typeface="+mn-lt"/>
                <a:ea typeface="+mn-ea"/>
                <a:cs typeface="+mn-cs"/>
              </a:rPr>
              <a:t>draft your communications and calendar reminders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Seventh, identify who will answer Affiliate member questions.</a:t>
            </a:r>
          </a:p>
          <a:p>
            <a:r>
              <a:rPr lang="en-US" sz="1200" kern="1200" dirty="0">
                <a:solidFill>
                  <a:schemeClr val="tx1"/>
                </a:solidFill>
                <a:effectLst/>
                <a:latin typeface="+mn-lt"/>
                <a:ea typeface="+mn-ea"/>
                <a:cs typeface="+mn-cs"/>
              </a:rPr>
              <a:t>And finally, create a location where you can securely maintain applications, scores, and forms for the Affiliate.</a:t>
            </a:r>
          </a:p>
          <a:p>
            <a:r>
              <a:rPr lang="en-US" sz="1200" kern="1200" dirty="0">
                <a:solidFill>
                  <a:schemeClr val="tx1"/>
                </a:solidFill>
                <a:effectLst/>
                <a:latin typeface="+mn-lt"/>
                <a:ea typeface="+mn-ea"/>
                <a:cs typeface="+mn-cs"/>
              </a:rPr>
              <a:t>If you have these pieces in place before the process launches, you will be in a much stronger position to support your members.</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19</a:t>
            </a:fld>
            <a:endParaRPr lang="en-US"/>
          </a:p>
        </p:txBody>
      </p:sp>
    </p:spTree>
    <p:extLst>
      <p:ext uri="{BB962C8B-B14F-4D97-AF65-F5344CB8AC3E}">
        <p14:creationId xmlns:p14="http://schemas.microsoft.com/office/powerpoint/2010/main" val="1528161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what should you do next?</a:t>
            </a:r>
          </a:p>
          <a:p>
            <a:r>
              <a:rPr lang="en-US" sz="1200" kern="1200" dirty="0">
                <a:solidFill>
                  <a:schemeClr val="tx1"/>
                </a:solidFill>
                <a:effectLst/>
                <a:latin typeface="+mn-lt"/>
                <a:ea typeface="+mn-ea"/>
                <a:cs typeface="+mn-cs"/>
              </a:rPr>
              <a:t>There are five immediate action items.</a:t>
            </a:r>
          </a:p>
          <a:p>
            <a:r>
              <a:rPr lang="en-US" sz="1200" b="1" kern="1200" dirty="0">
                <a:solidFill>
                  <a:schemeClr val="tx1"/>
                </a:solidFill>
                <a:effectLst/>
                <a:latin typeface="+mn-lt"/>
                <a:ea typeface="+mn-ea"/>
                <a:cs typeface="+mn-cs"/>
              </a:rPr>
              <a:t>One: Review the Affiliate VP/Awards Chairs FAQ.</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Two: Build your Affiliate timeline.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Three: Identify and prepare your reviewers and judges.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Four: Communicate the changes to your Affiliate members.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a:t>
            </a:r>
            <a:r>
              <a:rPr lang="en-US" sz="1200" b="1" kern="1200" dirty="0">
                <a:solidFill>
                  <a:schemeClr val="tx1"/>
                </a:solidFill>
                <a:effectLst/>
                <a:latin typeface="+mn-lt"/>
                <a:ea typeface="+mn-ea"/>
                <a:cs typeface="+mn-cs"/>
              </a:rPr>
              <a:t>five: Track your deadlines and start early.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take care of these five things, you'll have the foundation you need for a successful 2027 awards process.</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20</a:t>
            </a:fld>
            <a:endParaRPr lang="en-US"/>
          </a:p>
        </p:txBody>
      </p:sp>
    </p:spTree>
    <p:extLst>
      <p:ext uri="{BB962C8B-B14F-4D97-AF65-F5344CB8AC3E}">
        <p14:creationId xmlns:p14="http://schemas.microsoft.com/office/powerpoint/2010/main" val="9589315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95FDB-D458-3F57-47BB-150C8D1FA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CC0FE-FD1B-5F25-A72C-A2F511866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49FD6D-6F38-D151-AFB6-CF89D2F86AE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That brings us to the end of our overview of the 2027 NEAFCS Awards Program changes.</a:t>
            </a:r>
          </a:p>
          <a:p>
            <a:r>
              <a:rPr lang="en-US" sz="1200" kern="1200" dirty="0">
                <a:solidFill>
                  <a:schemeClr val="tx1"/>
                </a:solidFill>
                <a:effectLst/>
                <a:latin typeface="+mn-lt"/>
                <a:ea typeface="+mn-ea"/>
                <a:cs typeface="+mn-cs"/>
              </a:rPr>
              <a:t>Before we wrap up, we'd like to open it up for questions.</a:t>
            </a:r>
          </a:p>
          <a:p>
            <a:r>
              <a:rPr lang="en-US" sz="1200" kern="1200" dirty="0">
                <a:solidFill>
                  <a:schemeClr val="tx1"/>
                </a:solidFill>
                <a:effectLst/>
                <a:latin typeface="+mn-lt"/>
                <a:ea typeface="+mn-ea"/>
                <a:cs typeface="+mn-cs"/>
              </a:rPr>
              <a:t>As you think about your Affiliate's process, consider questions such as:</a:t>
            </a:r>
          </a:p>
          <a:p>
            <a:pPr lvl="0"/>
            <a:r>
              <a:rPr lang="en-US" sz="1200" kern="1200" dirty="0">
                <a:solidFill>
                  <a:schemeClr val="tx1"/>
                </a:solidFill>
                <a:effectLst/>
                <a:latin typeface="+mn-lt"/>
                <a:ea typeface="+mn-ea"/>
                <a:cs typeface="+mn-cs"/>
              </a:rPr>
              <a:t>How will we establish our Affiliate deadline?</a:t>
            </a:r>
          </a:p>
          <a:p>
            <a:pPr lvl="0"/>
            <a:r>
              <a:rPr lang="en-US" sz="1200" kern="1200" dirty="0">
                <a:solidFill>
                  <a:schemeClr val="tx1"/>
                </a:solidFill>
                <a:effectLst/>
                <a:latin typeface="+mn-lt"/>
                <a:ea typeface="+mn-ea"/>
                <a:cs typeface="+mn-cs"/>
              </a:rPr>
              <a:t>Who will conduct our reviews?</a:t>
            </a:r>
          </a:p>
          <a:p>
            <a:pPr lvl="0"/>
            <a:r>
              <a:rPr lang="en-US" sz="1200" kern="1200" dirty="0">
                <a:solidFill>
                  <a:schemeClr val="tx1"/>
                </a:solidFill>
                <a:effectLst/>
                <a:latin typeface="+mn-lt"/>
                <a:ea typeface="+mn-ea"/>
                <a:cs typeface="+mn-cs"/>
              </a:rPr>
              <a:t>How will we document scores and comments?</a:t>
            </a:r>
          </a:p>
          <a:p>
            <a:pPr lvl="0"/>
            <a:r>
              <a:rPr lang="en-US" sz="1200" kern="1200" dirty="0">
                <a:solidFill>
                  <a:schemeClr val="tx1"/>
                </a:solidFill>
                <a:effectLst/>
                <a:latin typeface="+mn-lt"/>
                <a:ea typeface="+mn-ea"/>
                <a:cs typeface="+mn-cs"/>
              </a:rPr>
              <a:t>How will we handle conflicts of interest?</a:t>
            </a:r>
          </a:p>
          <a:p>
            <a:pPr lvl="0"/>
            <a:r>
              <a:rPr lang="en-US" sz="1200" kern="1200" dirty="0">
                <a:solidFill>
                  <a:schemeClr val="tx1"/>
                </a:solidFill>
                <a:effectLst/>
                <a:latin typeface="+mn-lt"/>
                <a:ea typeface="+mn-ea"/>
                <a:cs typeface="+mn-cs"/>
              </a:rPr>
              <a:t>How will we communicate corrections to members?</a:t>
            </a:r>
          </a:p>
          <a:p>
            <a:pPr lvl="0"/>
            <a:r>
              <a:rPr lang="en-US" sz="1200" kern="1200" dirty="0">
                <a:solidFill>
                  <a:schemeClr val="tx1"/>
                </a:solidFill>
                <a:effectLst/>
                <a:latin typeface="+mn-lt"/>
                <a:ea typeface="+mn-ea"/>
                <a:cs typeface="+mn-cs"/>
              </a:rPr>
              <a:t>Where will we maintain our records?</a:t>
            </a:r>
          </a:p>
          <a:p>
            <a:pPr lvl="0"/>
            <a:r>
              <a:rPr lang="en-US" sz="1200" kern="1200" dirty="0">
                <a:solidFill>
                  <a:schemeClr val="tx1"/>
                </a:solidFill>
                <a:effectLst/>
                <a:latin typeface="+mn-lt"/>
                <a:ea typeface="+mn-ea"/>
                <a:cs typeface="+mn-cs"/>
              </a:rPr>
              <a:t>What resources do we need to put in place now?</a:t>
            </a:r>
          </a:p>
          <a:p>
            <a:r>
              <a:rPr lang="en-US" sz="1200" kern="1200" dirty="0">
                <a:solidFill>
                  <a:schemeClr val="tx1"/>
                </a:solidFill>
                <a:effectLst/>
                <a:latin typeface="+mn-lt"/>
                <a:ea typeface="+mn-ea"/>
                <a:cs typeface="+mn-cs"/>
              </a:rPr>
              <a:t>We want you to feel comfortable with the process before the 2027 awards cycle begins.</a:t>
            </a:r>
          </a:p>
          <a:p>
            <a:r>
              <a:rPr lang="en-US" sz="1200" kern="1200" dirty="0">
                <a:solidFill>
                  <a:schemeClr val="tx1"/>
                </a:solidFill>
                <a:effectLst/>
                <a:latin typeface="+mn-lt"/>
                <a:ea typeface="+mn-ea"/>
                <a:cs typeface="+mn-cs"/>
              </a:rPr>
              <a:t>Thank you for your leadership and for the important role you play in helping our members successfully navigate the NEAFCS Awards Program.</a:t>
            </a:r>
          </a:p>
          <a:p>
            <a:r>
              <a:rPr lang="en-US" sz="1200" kern="1200" dirty="0">
                <a:solidFill>
                  <a:schemeClr val="tx1"/>
                </a:solidFill>
                <a:effectLst/>
                <a:latin typeface="+mn-lt"/>
                <a:ea typeface="+mn-ea"/>
                <a:cs typeface="+mn-cs"/>
              </a:rPr>
              <a:t>The Affiliate-level review is a significant part of these changes, and your leadership will be key to making the process consistent, supportive, and successful across NEAFCS.</a:t>
            </a:r>
          </a:p>
          <a:p>
            <a:r>
              <a:rPr lang="en-US" sz="1200" kern="1200" dirty="0">
                <a:solidFill>
                  <a:schemeClr val="tx1"/>
                </a:solidFill>
                <a:effectLst/>
                <a:latin typeface="+mn-lt"/>
                <a:ea typeface="+mn-ea"/>
                <a:cs typeface="+mn-cs"/>
              </a:rPr>
              <a:t>For questions related to the national-level process, please direct them to </a:t>
            </a:r>
            <a:r>
              <a:rPr lang="en-US" sz="1200" b="1" u="sng" kern="1200" dirty="0">
                <a:solidFill>
                  <a:schemeClr val="tx1"/>
                </a:solidFill>
                <a:effectLst/>
                <a:latin typeface="+mn-lt"/>
                <a:ea typeface="+mn-ea"/>
                <a:cs typeface="+mn-cs"/>
                <a:hlinkClick r:id="rId3"/>
              </a:rPr>
              <a:t>awards@neafcs.org</a:t>
            </a:r>
            <a:r>
              <a:rPr lang="en-US" sz="1200" kern="1200" dirty="0">
                <a:solidFill>
                  <a:schemeClr val="tx1"/>
                </a:solidFill>
                <a:effectLst/>
                <a:latin typeface="+mn-lt"/>
                <a:ea typeface="+mn-ea"/>
                <a:cs typeface="+mn-cs"/>
              </a:rPr>
              <a:t>.</a:t>
            </a:r>
          </a:p>
          <a:p>
            <a:endParaRPr lang="en-US" dirty="0"/>
          </a:p>
        </p:txBody>
      </p:sp>
      <p:sp>
        <p:nvSpPr>
          <p:cNvPr id="4" name="Slide Number Placeholder 3">
            <a:extLst>
              <a:ext uri="{FF2B5EF4-FFF2-40B4-BE49-F238E27FC236}">
                <a16:creationId xmlns:a16="http://schemas.microsoft.com/office/drawing/2014/main" id="{2317AD48-FF79-BFF8-4A9C-E9D4A681E935}"/>
              </a:ext>
            </a:extLst>
          </p:cNvPr>
          <p:cNvSpPr>
            <a:spLocks noGrp="1"/>
          </p:cNvSpPr>
          <p:nvPr>
            <p:ph type="sldNum" sz="quarter" idx="5"/>
          </p:nvPr>
        </p:nvSpPr>
        <p:spPr/>
        <p:txBody>
          <a:bodyPr/>
          <a:lstStyle/>
          <a:p>
            <a:fld id="{86C645E9-0A28-4A48-A590-2FCC0B6C8BF6}" type="slidenum">
              <a:rPr lang="en-US" smtClean="0"/>
              <a:t>21</a:t>
            </a:fld>
            <a:endParaRPr lang="en-US"/>
          </a:p>
        </p:txBody>
      </p:sp>
    </p:spTree>
    <p:extLst>
      <p:ext uri="{BB962C8B-B14F-4D97-AF65-F5344CB8AC3E}">
        <p14:creationId xmlns:p14="http://schemas.microsoft.com/office/powerpoint/2010/main" val="3017303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That brings us to the end of our overview of the 2027 NEAFCS Awards Program changes.</a:t>
            </a:r>
          </a:p>
          <a:p>
            <a:r>
              <a:rPr lang="en-US" sz="1200" kern="1200" dirty="0">
                <a:solidFill>
                  <a:schemeClr val="tx1"/>
                </a:solidFill>
                <a:effectLst/>
                <a:latin typeface="+mn-lt"/>
                <a:ea typeface="+mn-ea"/>
                <a:cs typeface="+mn-cs"/>
              </a:rPr>
              <a:t>Before we wrap up, we'd like to open it up for questions.</a:t>
            </a:r>
          </a:p>
          <a:p>
            <a:r>
              <a:rPr lang="en-US" sz="1200" kern="1200" dirty="0">
                <a:solidFill>
                  <a:schemeClr val="tx1"/>
                </a:solidFill>
                <a:effectLst/>
                <a:latin typeface="+mn-lt"/>
                <a:ea typeface="+mn-ea"/>
                <a:cs typeface="+mn-cs"/>
              </a:rPr>
              <a:t>As you think about your Affiliate's process, consider questions such as:</a:t>
            </a:r>
          </a:p>
          <a:p>
            <a:pPr lvl="0"/>
            <a:r>
              <a:rPr lang="en-US" sz="1200" kern="1200" dirty="0">
                <a:solidFill>
                  <a:schemeClr val="tx1"/>
                </a:solidFill>
                <a:effectLst/>
                <a:latin typeface="+mn-lt"/>
                <a:ea typeface="+mn-ea"/>
                <a:cs typeface="+mn-cs"/>
              </a:rPr>
              <a:t>How will we establish our Affiliate deadline?</a:t>
            </a:r>
          </a:p>
          <a:p>
            <a:pPr lvl="0"/>
            <a:r>
              <a:rPr lang="en-US" sz="1200" kern="1200" dirty="0">
                <a:solidFill>
                  <a:schemeClr val="tx1"/>
                </a:solidFill>
                <a:effectLst/>
                <a:latin typeface="+mn-lt"/>
                <a:ea typeface="+mn-ea"/>
                <a:cs typeface="+mn-cs"/>
              </a:rPr>
              <a:t>Who will conduct our reviews?</a:t>
            </a:r>
          </a:p>
          <a:p>
            <a:pPr lvl="0"/>
            <a:r>
              <a:rPr lang="en-US" sz="1200" kern="1200" dirty="0">
                <a:solidFill>
                  <a:schemeClr val="tx1"/>
                </a:solidFill>
                <a:effectLst/>
                <a:latin typeface="+mn-lt"/>
                <a:ea typeface="+mn-ea"/>
                <a:cs typeface="+mn-cs"/>
              </a:rPr>
              <a:t>How will we document scores and comments?</a:t>
            </a:r>
          </a:p>
          <a:p>
            <a:pPr lvl="0"/>
            <a:r>
              <a:rPr lang="en-US" sz="1200" kern="1200" dirty="0">
                <a:solidFill>
                  <a:schemeClr val="tx1"/>
                </a:solidFill>
                <a:effectLst/>
                <a:latin typeface="+mn-lt"/>
                <a:ea typeface="+mn-ea"/>
                <a:cs typeface="+mn-cs"/>
              </a:rPr>
              <a:t>How will we handle conflicts of interest?</a:t>
            </a:r>
          </a:p>
          <a:p>
            <a:pPr lvl="0"/>
            <a:r>
              <a:rPr lang="en-US" sz="1200" kern="1200" dirty="0">
                <a:solidFill>
                  <a:schemeClr val="tx1"/>
                </a:solidFill>
                <a:effectLst/>
                <a:latin typeface="+mn-lt"/>
                <a:ea typeface="+mn-ea"/>
                <a:cs typeface="+mn-cs"/>
              </a:rPr>
              <a:t>How will we communicate corrections to members?</a:t>
            </a:r>
          </a:p>
          <a:p>
            <a:pPr lvl="0"/>
            <a:r>
              <a:rPr lang="en-US" sz="1200" kern="1200" dirty="0">
                <a:solidFill>
                  <a:schemeClr val="tx1"/>
                </a:solidFill>
                <a:effectLst/>
                <a:latin typeface="+mn-lt"/>
                <a:ea typeface="+mn-ea"/>
                <a:cs typeface="+mn-cs"/>
              </a:rPr>
              <a:t>Where will we maintain our records?</a:t>
            </a:r>
          </a:p>
          <a:p>
            <a:pPr lvl="0"/>
            <a:r>
              <a:rPr lang="en-US" sz="1200" kern="1200" dirty="0">
                <a:solidFill>
                  <a:schemeClr val="tx1"/>
                </a:solidFill>
                <a:effectLst/>
                <a:latin typeface="+mn-lt"/>
                <a:ea typeface="+mn-ea"/>
                <a:cs typeface="+mn-cs"/>
              </a:rPr>
              <a:t>What resources do we need to put in place now?</a:t>
            </a:r>
          </a:p>
          <a:p>
            <a:r>
              <a:rPr lang="en-US" sz="1200" kern="1200" dirty="0">
                <a:solidFill>
                  <a:schemeClr val="tx1"/>
                </a:solidFill>
                <a:effectLst/>
                <a:latin typeface="+mn-lt"/>
                <a:ea typeface="+mn-ea"/>
                <a:cs typeface="+mn-cs"/>
              </a:rPr>
              <a:t>We want you to feel comfortable with the process before the 2027 awards cycle begins.</a:t>
            </a:r>
          </a:p>
          <a:p>
            <a:r>
              <a:rPr lang="en-US" sz="1200" kern="1200" dirty="0">
                <a:solidFill>
                  <a:schemeClr val="tx1"/>
                </a:solidFill>
                <a:effectLst/>
                <a:latin typeface="+mn-lt"/>
                <a:ea typeface="+mn-ea"/>
                <a:cs typeface="+mn-cs"/>
              </a:rPr>
              <a:t>Thank you for your leadership and for the important role you play in helping our members successfully navigate the NEAFCS Awards Program.</a:t>
            </a:r>
          </a:p>
          <a:p>
            <a:r>
              <a:rPr lang="en-US" sz="1200" kern="1200" dirty="0">
                <a:solidFill>
                  <a:schemeClr val="tx1"/>
                </a:solidFill>
                <a:effectLst/>
                <a:latin typeface="+mn-lt"/>
                <a:ea typeface="+mn-ea"/>
                <a:cs typeface="+mn-cs"/>
              </a:rPr>
              <a:t>The Affiliate-level review is a significant part of these changes, and your leadership will be key to making the process consistent, supportive, and successful across NEAFCS.</a:t>
            </a:r>
          </a:p>
          <a:p>
            <a:r>
              <a:rPr lang="en-US" sz="1200" kern="1200" dirty="0">
                <a:solidFill>
                  <a:schemeClr val="tx1"/>
                </a:solidFill>
                <a:effectLst/>
                <a:latin typeface="+mn-lt"/>
                <a:ea typeface="+mn-ea"/>
                <a:cs typeface="+mn-cs"/>
              </a:rPr>
              <a:t>For questions related to the national-level process, please direct them to </a:t>
            </a:r>
            <a:r>
              <a:rPr lang="en-US" sz="1200" b="1" u="sng" kern="1200" dirty="0">
                <a:solidFill>
                  <a:schemeClr val="tx1"/>
                </a:solidFill>
                <a:effectLst/>
                <a:latin typeface="+mn-lt"/>
                <a:ea typeface="+mn-ea"/>
                <a:cs typeface="+mn-cs"/>
                <a:hlinkClick r:id="rId3"/>
              </a:rPr>
              <a:t>awards@neafcs.org</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22</a:t>
            </a:fld>
            <a:endParaRPr lang="en-US"/>
          </a:p>
        </p:txBody>
      </p:sp>
    </p:spTree>
    <p:extLst>
      <p:ext uri="{BB962C8B-B14F-4D97-AF65-F5344CB8AC3E}">
        <p14:creationId xmlns:p14="http://schemas.microsoft.com/office/powerpoint/2010/main" val="2556532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Let's walk through a quick example.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Imagine that Mary wants to apply for a 2027 NEAFCS award. She prepares her application and submits it to her Affiliate by the Affiliate's February 8 deadline.</a:t>
            </a:r>
          </a:p>
          <a:p>
            <a:r>
              <a:rPr lang="en-US" sz="1200" kern="1200" dirty="0">
                <a:solidFill>
                  <a:schemeClr val="tx1"/>
                </a:solidFill>
                <a:effectLst/>
                <a:latin typeface="+mn-lt"/>
                <a:ea typeface="+mn-ea"/>
                <a:cs typeface="+mn-cs"/>
              </a:rPr>
              <a:t>The Affiliate reviewers look at Mary's application using the appropriate rubric. They notice that she is missing some required documentation and that one section does not fully address the award criteria.</a:t>
            </a:r>
          </a:p>
          <a:p>
            <a:r>
              <a:rPr lang="en-US" sz="1200" b="1" kern="1200" dirty="0">
                <a:solidFill>
                  <a:schemeClr val="tx1"/>
                </a:solidFill>
                <a:effectLst/>
                <a:latin typeface="+mn-lt"/>
                <a:ea typeface="+mn-ea"/>
                <a:cs typeface="+mn-cs"/>
              </a:rPr>
              <a:t>What happens next?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Mary receives feedback from the Affiliate and has an opportunity to correct and strengthen her application.</a:t>
            </a:r>
          </a:p>
          <a:p>
            <a:r>
              <a:rPr lang="en-US" sz="1200" kern="1200" dirty="0">
                <a:solidFill>
                  <a:schemeClr val="tx1"/>
                </a:solidFill>
                <a:effectLst/>
                <a:latin typeface="+mn-lt"/>
                <a:ea typeface="+mn-ea"/>
                <a:cs typeface="+mn-cs"/>
              </a:rPr>
              <a:t>Once Mary has made her corrections, she submits her </a:t>
            </a:r>
            <a:r>
              <a:rPr lang="en-US" sz="1200" b="1" kern="1200" dirty="0">
                <a:solidFill>
                  <a:schemeClr val="tx1"/>
                </a:solidFill>
                <a:effectLst/>
                <a:latin typeface="+mn-lt"/>
                <a:ea typeface="+mn-ea"/>
                <a:cs typeface="+mn-cs"/>
              </a:rPr>
              <a:t>final application through the National Awards Application Portal by February 15</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And here's the important part:</a:t>
            </a:r>
            <a:r>
              <a:rPr lang="en-US" sz="1200" kern="1200" dirty="0">
                <a:solidFill>
                  <a:schemeClr val="tx1"/>
                </a:solidFill>
                <a:effectLst/>
                <a:latin typeface="+mn-lt"/>
                <a:ea typeface="+mn-ea"/>
                <a:cs typeface="+mn-cs"/>
              </a:rPr>
              <a:t> once Mary submits that application to National, it is final and cannot be revised.</a:t>
            </a:r>
          </a:p>
          <a:p>
            <a:r>
              <a:rPr lang="en-US" sz="1200" kern="1200" dirty="0">
                <a:solidFill>
                  <a:schemeClr val="tx1"/>
                </a:solidFill>
                <a:effectLst/>
                <a:latin typeface="+mn-lt"/>
                <a:ea typeface="+mn-ea"/>
                <a:cs typeface="+mn-cs"/>
              </a:rPr>
              <a:t>The Affiliate then completes its responsibilities, including the State Winner selection and submission of the </a:t>
            </a:r>
            <a:r>
              <a:rPr lang="en-US" sz="1200" b="1" kern="1200" dirty="0">
                <a:solidFill>
                  <a:schemeClr val="tx1"/>
                </a:solidFill>
                <a:effectLst/>
                <a:latin typeface="+mn-lt"/>
                <a:ea typeface="+mn-ea"/>
                <a:cs typeface="+mn-cs"/>
              </a:rPr>
              <a:t>State Winner Form by March 1</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The takeaway:</a:t>
            </a:r>
            <a:r>
              <a:rPr lang="en-US" sz="1200" kern="1200" dirty="0">
                <a:solidFill>
                  <a:schemeClr val="tx1"/>
                </a:solidFill>
                <a:effectLst/>
                <a:latin typeface="+mn-lt"/>
                <a:ea typeface="+mn-ea"/>
                <a:cs typeface="+mn-cs"/>
              </a:rPr>
              <a:t> The Affiliate review is the opportunity to catch issues and help the member submit her strongest application </a:t>
            </a:r>
            <a:r>
              <a:rPr lang="en-US" sz="1200" i="1" kern="1200" dirty="0">
                <a:solidFill>
                  <a:schemeClr val="tx1"/>
                </a:solidFill>
                <a:effectLst/>
                <a:latin typeface="+mn-lt"/>
                <a:ea typeface="+mn-ea"/>
                <a:cs typeface="+mn-cs"/>
              </a:rPr>
              <a:t>before</a:t>
            </a:r>
            <a:r>
              <a:rPr lang="en-US" sz="1200" kern="1200" dirty="0">
                <a:solidFill>
                  <a:schemeClr val="tx1"/>
                </a:solidFill>
                <a:effectLst/>
                <a:latin typeface="+mn-lt"/>
                <a:ea typeface="+mn-ea"/>
                <a:cs typeface="+mn-cs"/>
              </a:rPr>
              <a:t> it becomes final.</a:t>
            </a:r>
          </a:p>
          <a:p>
            <a:r>
              <a:rPr lang="en-US" sz="1200" b="1" kern="1200" dirty="0">
                <a:solidFill>
                  <a:schemeClr val="tx1"/>
                </a:solidFill>
                <a:effectLst/>
                <a:latin typeface="+mn-lt"/>
                <a:ea typeface="+mn-ea"/>
                <a:cs typeface="+mn-cs"/>
              </a:rPr>
              <a:t>Quick discussion question for the group:</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What could happen if Mary waited until February 14 to submit her application to the Affiliate?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6C645E9-0A28-4A48-A590-2FCC0B6C8BF6}" type="slidenum">
              <a:rPr lang="en-US" smtClean="0"/>
              <a:t>23</a:t>
            </a:fld>
            <a:endParaRPr lang="en-US"/>
          </a:p>
        </p:txBody>
      </p:sp>
    </p:spTree>
    <p:extLst>
      <p:ext uri="{BB962C8B-B14F-4D97-AF65-F5344CB8AC3E}">
        <p14:creationId xmlns:p14="http://schemas.microsoft.com/office/powerpoint/2010/main" val="40362335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9" name="Rectangle 18"/>
          <p:cNvSpPr/>
          <p:nvPr userDrawn="1"/>
        </p:nvSpPr>
        <p:spPr>
          <a:xfrm>
            <a:off x="0" y="746449"/>
            <a:ext cx="12192000" cy="4310744"/>
          </a:xfrm>
          <a:prstGeom prst="rect">
            <a:avLst/>
          </a:prstGeom>
          <a:gradFill flip="none" rotWithShape="1">
            <a:gsLst>
              <a:gs pos="0">
                <a:schemeClr val="bg1"/>
              </a:gs>
              <a:gs pos="47000">
                <a:schemeClr val="bg1"/>
              </a:gs>
              <a:gs pos="83000">
                <a:schemeClr val="bg1">
                  <a:lumMod val="85000"/>
                </a:schemeClr>
              </a:gs>
              <a:gs pos="100000">
                <a:schemeClr val="bg1">
                  <a:lumMod val="8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D1F4F59-1C46-4B02-9011-D300786529A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35480-BE5F-4527-8646-95EE93E3E948}" type="slidenum">
              <a:rPr lang="en-US" smtClean="0"/>
              <a:t>‹#›</a:t>
            </a:fld>
            <a:endParaRPr lang="en-US"/>
          </a:p>
        </p:txBody>
      </p:sp>
      <p:sp>
        <p:nvSpPr>
          <p:cNvPr id="17" name="Rectangle 16"/>
          <p:cNvSpPr/>
          <p:nvPr userDrawn="1"/>
        </p:nvSpPr>
        <p:spPr>
          <a:xfrm>
            <a:off x="0" y="0"/>
            <a:ext cx="12192000" cy="7464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5057193"/>
            <a:ext cx="12192000" cy="18008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userDrawn="1"/>
        </p:nvSpPr>
        <p:spPr>
          <a:xfrm>
            <a:off x="-1969477" y="-638175"/>
            <a:ext cx="6283569" cy="6447692"/>
          </a:xfrm>
          <a:prstGeom prst="ellipse">
            <a:avLst/>
          </a:prstGeom>
          <a:noFill/>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1" name="Oval 20"/>
          <p:cNvSpPr/>
          <p:nvPr userDrawn="1"/>
        </p:nvSpPr>
        <p:spPr>
          <a:xfrm>
            <a:off x="-2602523" y="-350600"/>
            <a:ext cx="6283569" cy="6447692"/>
          </a:xfrm>
          <a:prstGeom prst="ellipse">
            <a:avLst/>
          </a:prstGeom>
          <a:noFill/>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2" name="Pentagon 21"/>
          <p:cNvSpPr/>
          <p:nvPr userDrawn="1"/>
        </p:nvSpPr>
        <p:spPr>
          <a:xfrm>
            <a:off x="10263188" y="239422"/>
            <a:ext cx="4681538" cy="5467350"/>
          </a:xfrm>
          <a:prstGeom prst="homePlat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entagon 22"/>
          <p:cNvSpPr/>
          <p:nvPr userDrawn="1"/>
        </p:nvSpPr>
        <p:spPr>
          <a:xfrm>
            <a:off x="10929938" y="1332768"/>
            <a:ext cx="4681538" cy="5467350"/>
          </a:xfrm>
          <a:prstGeom prst="homePlat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a:solidFill>
                  <a:srgbClr val="800000"/>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5">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24"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0" y="5425568"/>
            <a:ext cx="1112905" cy="1207829"/>
          </a:xfrm>
          <a:prstGeom prst="rect">
            <a:avLst/>
          </a:prstGeom>
          <a:effectLst>
            <a:glow>
              <a:schemeClr val="accent1"/>
            </a:glow>
            <a:softEdge rad="114300"/>
          </a:effectLst>
        </p:spPr>
      </p:pic>
    </p:spTree>
    <p:extLst>
      <p:ext uri="{BB962C8B-B14F-4D97-AF65-F5344CB8AC3E}">
        <p14:creationId xmlns:p14="http://schemas.microsoft.com/office/powerpoint/2010/main" val="1641953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userDrawn="1"/>
        </p:nvSpPr>
        <p:spPr>
          <a:xfrm>
            <a:off x="0" y="746449"/>
            <a:ext cx="12192000" cy="4310744"/>
          </a:xfrm>
          <a:prstGeom prst="rect">
            <a:avLst/>
          </a:prstGeom>
          <a:gradFill flip="none" rotWithShape="1">
            <a:gsLst>
              <a:gs pos="0">
                <a:schemeClr val="bg1"/>
              </a:gs>
              <a:gs pos="47000">
                <a:schemeClr val="bg1"/>
              </a:gs>
              <a:gs pos="83000">
                <a:schemeClr val="bg1">
                  <a:lumMod val="85000"/>
                </a:schemeClr>
              </a:gs>
              <a:gs pos="100000">
                <a:schemeClr val="bg1">
                  <a:lumMod val="8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705855"/>
            <a:ext cx="10515600" cy="984833"/>
          </a:xfrm>
        </p:spPr>
        <p:txBody>
          <a:bodyPr/>
          <a:lstStyle>
            <a:lvl1pPr>
              <a:defRPr>
                <a:solidFill>
                  <a:srgbClr val="800000"/>
                </a:solidFill>
              </a:defRPr>
            </a:lvl1p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3231568"/>
          </a:xfrm>
        </p:spPr>
        <p:txBody>
          <a:bodyPr/>
          <a:lstStyle>
            <a:lvl1pPr>
              <a:defRPr>
                <a:solidFill>
                  <a:schemeClr val="accent5">
                    <a:lumMod val="50000"/>
                  </a:schemeClr>
                </a:solidFill>
              </a:defRPr>
            </a:lvl1pPr>
            <a:lvl2pP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1F4F59-1C46-4B02-9011-D300786529A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35480-BE5F-4527-8646-95EE93E3E948}" type="slidenum">
              <a:rPr lang="en-US" smtClean="0"/>
              <a:t>‹#›</a:t>
            </a:fld>
            <a:endParaRPr lang="en-US"/>
          </a:p>
        </p:txBody>
      </p:sp>
      <p:sp>
        <p:nvSpPr>
          <p:cNvPr id="7" name="Rectangle 6"/>
          <p:cNvSpPr/>
          <p:nvPr userDrawn="1"/>
        </p:nvSpPr>
        <p:spPr>
          <a:xfrm>
            <a:off x="0" y="0"/>
            <a:ext cx="12192000" cy="7464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5057193"/>
            <a:ext cx="12192000" cy="18008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1969477" y="-638175"/>
            <a:ext cx="6283569" cy="6447692"/>
          </a:xfrm>
          <a:prstGeom prst="ellipse">
            <a:avLst/>
          </a:prstGeom>
          <a:noFill/>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1" name="Oval 10"/>
          <p:cNvSpPr/>
          <p:nvPr userDrawn="1"/>
        </p:nvSpPr>
        <p:spPr>
          <a:xfrm>
            <a:off x="-2602523" y="-350600"/>
            <a:ext cx="6283569" cy="6447692"/>
          </a:xfrm>
          <a:prstGeom prst="ellipse">
            <a:avLst/>
          </a:prstGeom>
          <a:noFill/>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2" name="Pentagon 11"/>
          <p:cNvSpPr/>
          <p:nvPr userDrawn="1"/>
        </p:nvSpPr>
        <p:spPr>
          <a:xfrm>
            <a:off x="10263188" y="239422"/>
            <a:ext cx="4681538" cy="5467350"/>
          </a:xfrm>
          <a:prstGeom prst="homePlat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entagon 12"/>
          <p:cNvSpPr/>
          <p:nvPr userDrawn="1"/>
        </p:nvSpPr>
        <p:spPr>
          <a:xfrm>
            <a:off x="10929938" y="1332768"/>
            <a:ext cx="4681538" cy="5467350"/>
          </a:xfrm>
          <a:prstGeom prst="homePlat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0" y="5425568"/>
            <a:ext cx="1112905" cy="1207829"/>
          </a:xfrm>
          <a:prstGeom prst="rect">
            <a:avLst/>
          </a:prstGeom>
          <a:effectLst>
            <a:glow>
              <a:schemeClr val="accent1"/>
            </a:glow>
            <a:softEdge rad="114300"/>
          </a:effectLst>
        </p:spPr>
      </p:pic>
    </p:spTree>
    <p:extLst>
      <p:ext uri="{BB962C8B-B14F-4D97-AF65-F5344CB8AC3E}">
        <p14:creationId xmlns:p14="http://schemas.microsoft.com/office/powerpoint/2010/main" val="3538976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2">
        <a:schemeClr val="bg1"/>
      </p:bgRef>
    </p:bg>
    <p:spTree>
      <p:nvGrpSpPr>
        <p:cNvPr id="1" name=""/>
        <p:cNvGrpSpPr/>
        <p:nvPr/>
      </p:nvGrpSpPr>
      <p:grpSpPr>
        <a:xfrm>
          <a:off x="0" y="0"/>
          <a:ext cx="0" cy="0"/>
          <a:chOff x="0" y="0"/>
          <a:chExt cx="0" cy="0"/>
        </a:xfrm>
      </p:grpSpPr>
      <p:sp>
        <p:nvSpPr>
          <p:cNvPr id="9" name="Rectangle 8"/>
          <p:cNvSpPr/>
          <p:nvPr userDrawn="1"/>
        </p:nvSpPr>
        <p:spPr>
          <a:xfrm>
            <a:off x="0" y="746449"/>
            <a:ext cx="12192000" cy="4310744"/>
          </a:xfrm>
          <a:prstGeom prst="rect">
            <a:avLst/>
          </a:prstGeom>
          <a:gradFill flip="none" rotWithShape="1">
            <a:gsLst>
              <a:gs pos="0">
                <a:schemeClr val="bg1"/>
              </a:gs>
              <a:gs pos="47000">
                <a:schemeClr val="bg1"/>
              </a:gs>
              <a:gs pos="83000">
                <a:schemeClr val="bg1">
                  <a:lumMod val="85000"/>
                </a:schemeClr>
              </a:gs>
              <a:gs pos="100000">
                <a:schemeClr val="bg1">
                  <a:lumMod val="8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D1F4F59-1C46-4B02-9011-D300786529A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335480-BE5F-4527-8646-95EE93E3E948}" type="slidenum">
              <a:rPr lang="en-US" smtClean="0"/>
              <a:t>‹#›</a:t>
            </a:fld>
            <a:endParaRPr lang="en-US"/>
          </a:p>
        </p:txBody>
      </p:sp>
      <p:sp>
        <p:nvSpPr>
          <p:cNvPr id="7" name="Rectangle 6"/>
          <p:cNvSpPr/>
          <p:nvPr userDrawn="1"/>
        </p:nvSpPr>
        <p:spPr>
          <a:xfrm>
            <a:off x="0" y="0"/>
            <a:ext cx="12192000" cy="7464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5057193"/>
            <a:ext cx="12192000" cy="180080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1969477" y="-638175"/>
            <a:ext cx="6283569" cy="6447692"/>
          </a:xfrm>
          <a:prstGeom prst="ellipse">
            <a:avLst/>
          </a:prstGeom>
          <a:noFill/>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1" name="Oval 10"/>
          <p:cNvSpPr/>
          <p:nvPr userDrawn="1"/>
        </p:nvSpPr>
        <p:spPr>
          <a:xfrm>
            <a:off x="-2602523" y="-350600"/>
            <a:ext cx="6283569" cy="6447692"/>
          </a:xfrm>
          <a:prstGeom prst="ellipse">
            <a:avLst/>
          </a:prstGeom>
          <a:noFill/>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2" name="Pentagon 11"/>
          <p:cNvSpPr/>
          <p:nvPr userDrawn="1"/>
        </p:nvSpPr>
        <p:spPr>
          <a:xfrm>
            <a:off x="10263188" y="239422"/>
            <a:ext cx="4681538" cy="5467350"/>
          </a:xfrm>
          <a:prstGeom prst="homePlat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entagon 12"/>
          <p:cNvSpPr/>
          <p:nvPr userDrawn="1"/>
        </p:nvSpPr>
        <p:spPr>
          <a:xfrm>
            <a:off x="10929938" y="1332768"/>
            <a:ext cx="4681538" cy="5467350"/>
          </a:xfrm>
          <a:prstGeom prst="homePlat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0" y="5425568"/>
            <a:ext cx="1112905" cy="1207829"/>
          </a:xfrm>
          <a:prstGeom prst="rect">
            <a:avLst/>
          </a:prstGeom>
          <a:effectLst>
            <a:glow>
              <a:schemeClr val="accent1"/>
            </a:glow>
            <a:softEdge rad="114300"/>
          </a:effectLst>
        </p:spPr>
      </p:pic>
      <p:sp>
        <p:nvSpPr>
          <p:cNvPr id="3" name="Content Placeholder 2"/>
          <p:cNvSpPr>
            <a:spLocks noGrp="1"/>
          </p:cNvSpPr>
          <p:nvPr>
            <p:ph idx="1"/>
          </p:nvPr>
        </p:nvSpPr>
        <p:spPr>
          <a:xfrm>
            <a:off x="-1" y="1224255"/>
            <a:ext cx="11229975" cy="4201313"/>
          </a:xfrm>
          <a:solidFill>
            <a:schemeClr val="bg1"/>
          </a:solidFill>
        </p:spPr>
        <p:txBody>
          <a:bodyPr/>
          <a:lstStyle>
            <a:lvl1pPr>
              <a:defRPr>
                <a:solidFill>
                  <a:schemeClr val="accent5">
                    <a:lumMod val="50000"/>
                  </a:schemeClr>
                </a:solidFill>
              </a:defRPr>
            </a:lvl1pPr>
            <a:lvl2pP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
          <p:cNvSpPr>
            <a:spLocks noGrp="1"/>
          </p:cNvSpPr>
          <p:nvPr>
            <p:ph type="title"/>
          </p:nvPr>
        </p:nvSpPr>
        <p:spPr>
          <a:xfrm>
            <a:off x="-2" y="239422"/>
            <a:ext cx="11229975" cy="984833"/>
          </a:xfrm>
          <a:solidFill>
            <a:schemeClr val="bg1"/>
          </a:solidFill>
        </p:spPr>
        <p:txBody>
          <a:bodyPr/>
          <a:lstStyle>
            <a:lvl1pPr>
              <a:defRPr>
                <a:solidFill>
                  <a:srgbClr val="800000"/>
                </a:solidFill>
              </a:defRPr>
            </a:lvl1pPr>
          </a:lstStyle>
          <a:p>
            <a:r>
              <a:rPr lang="en-US"/>
              <a:t>Click to edit Master title style</a:t>
            </a:r>
            <a:endParaRPr lang="en-US" dirty="0"/>
          </a:p>
        </p:txBody>
      </p:sp>
    </p:spTree>
    <p:extLst>
      <p:ext uri="{BB962C8B-B14F-4D97-AF65-F5344CB8AC3E}">
        <p14:creationId xmlns:p14="http://schemas.microsoft.com/office/powerpoint/2010/main" val="90596605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637489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1F4F59-1C46-4B02-9011-D300786529A4}" type="datetimeFigureOut">
              <a:rPr lang="en-US" smtClean="0"/>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335480-BE5F-4527-8646-95EE93E3E948}" type="slidenum">
              <a:rPr lang="en-US" smtClean="0"/>
              <a:t>‹#›</a:t>
            </a:fld>
            <a:endParaRPr lang="en-US"/>
          </a:p>
        </p:txBody>
      </p:sp>
    </p:spTree>
    <p:extLst>
      <p:ext uri="{BB962C8B-B14F-4D97-AF65-F5344CB8AC3E}">
        <p14:creationId xmlns:p14="http://schemas.microsoft.com/office/powerpoint/2010/main" val="448372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awards@neafcs.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9192" y="1122363"/>
            <a:ext cx="10028808" cy="1505427"/>
          </a:xfrm>
        </p:spPr>
        <p:txBody>
          <a:bodyPr/>
          <a:lstStyle/>
          <a:p>
            <a:r>
              <a:rPr lang="en-US" dirty="0"/>
              <a:t>2027 NEAFCS Awards Programs</a:t>
            </a:r>
          </a:p>
        </p:txBody>
      </p:sp>
      <p:sp>
        <p:nvSpPr>
          <p:cNvPr id="3" name="Subtitle 2"/>
          <p:cNvSpPr>
            <a:spLocks noGrp="1"/>
          </p:cNvSpPr>
          <p:nvPr>
            <p:ph type="subTitle" idx="1"/>
          </p:nvPr>
        </p:nvSpPr>
        <p:spPr>
          <a:xfrm>
            <a:off x="849297" y="2721551"/>
            <a:ext cx="9144000" cy="1249880"/>
          </a:xfrm>
        </p:spPr>
        <p:txBody>
          <a:bodyPr/>
          <a:lstStyle/>
          <a:p>
            <a:pPr algn="l"/>
            <a:r>
              <a:rPr lang="en-US" dirty="0"/>
              <a:t>Changes, Timeline &amp; Affiliate VP for Awards Toolkit</a:t>
            </a:r>
          </a:p>
        </p:txBody>
      </p:sp>
    </p:spTree>
    <p:extLst>
      <p:ext uri="{BB962C8B-B14F-4D97-AF65-F5344CB8AC3E}">
        <p14:creationId xmlns:p14="http://schemas.microsoft.com/office/powerpoint/2010/main" val="2202651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lstStyle/>
          <a:p>
            <a:r>
              <a:rPr lang="en-US" dirty="0"/>
              <a:t>Understand what is changing for the 2027 Awards Cycle</a:t>
            </a:r>
          </a:p>
          <a:p>
            <a:r>
              <a:rPr lang="en-US" dirty="0"/>
              <a:t>New Affiliate review steps to members</a:t>
            </a:r>
          </a:p>
          <a:p>
            <a:r>
              <a:rPr lang="en-US" dirty="0"/>
              <a:t>Revised timeline to plan for Affiliate awards process</a:t>
            </a:r>
          </a:p>
          <a:p>
            <a:r>
              <a:rPr lang="en-US" dirty="0"/>
              <a:t>Resources available to Affiliate VPs</a:t>
            </a:r>
          </a:p>
          <a:p>
            <a:r>
              <a:rPr lang="en-US" dirty="0"/>
              <a:t>Build a consistent, transparent review process within your Affiliate</a:t>
            </a:r>
          </a:p>
        </p:txBody>
      </p:sp>
    </p:spTree>
    <p:extLst>
      <p:ext uri="{BB962C8B-B14F-4D97-AF65-F5344CB8AC3E}">
        <p14:creationId xmlns:p14="http://schemas.microsoft.com/office/powerpoint/2010/main" val="2500156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Why NEAFCS is Making Changes</a:t>
            </a:r>
          </a:p>
        </p:txBody>
      </p:sp>
      <p:sp>
        <p:nvSpPr>
          <p:cNvPr id="2" name="Content Placeholder 1"/>
          <p:cNvSpPr>
            <a:spLocks noGrp="1"/>
          </p:cNvSpPr>
          <p:nvPr>
            <p:ph idx="1"/>
          </p:nvPr>
        </p:nvSpPr>
        <p:spPr/>
        <p:txBody>
          <a:bodyPr/>
          <a:lstStyle/>
          <a:p>
            <a:pPr marL="914400"/>
            <a:r>
              <a:rPr lang="en-US" dirty="0"/>
              <a:t>Streamline the awards process</a:t>
            </a:r>
          </a:p>
          <a:p>
            <a:pPr marL="914400"/>
            <a:r>
              <a:rPr lang="en-US" dirty="0"/>
              <a:t>Enhance the member experience</a:t>
            </a:r>
          </a:p>
          <a:p>
            <a:pPr marL="914400"/>
            <a:r>
              <a:rPr lang="en-US" dirty="0"/>
              <a:t>Strengthen Affiliate involvement in the review process</a:t>
            </a:r>
          </a:p>
          <a:p>
            <a:pPr marL="914400"/>
            <a:r>
              <a:rPr lang="en-US" dirty="0"/>
              <a:t>Ensure a consistent approach to award advancement and national judging</a:t>
            </a:r>
          </a:p>
        </p:txBody>
      </p:sp>
    </p:spTree>
    <p:extLst>
      <p:ext uri="{BB962C8B-B14F-4D97-AF65-F5344CB8AC3E}">
        <p14:creationId xmlns:p14="http://schemas.microsoft.com/office/powerpoint/2010/main" val="3228125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E0A0C-D60D-15F6-6F63-6D1150A838ED}"/>
              </a:ext>
            </a:extLst>
          </p:cNvPr>
          <p:cNvSpPr>
            <a:spLocks noGrp="1"/>
          </p:cNvSpPr>
          <p:nvPr>
            <p:ph type="title"/>
          </p:nvPr>
        </p:nvSpPr>
        <p:spPr/>
        <p:txBody>
          <a:bodyPr/>
          <a:lstStyle/>
          <a:p>
            <a:r>
              <a:rPr lang="en-US" dirty="0"/>
              <a:t>Look at the Numbers</a:t>
            </a:r>
          </a:p>
        </p:txBody>
      </p:sp>
      <p:graphicFrame>
        <p:nvGraphicFramePr>
          <p:cNvPr id="4" name="Content Placeholder 3">
            <a:extLst>
              <a:ext uri="{FF2B5EF4-FFF2-40B4-BE49-F238E27FC236}">
                <a16:creationId xmlns:a16="http://schemas.microsoft.com/office/drawing/2014/main" id="{7F331822-3330-1C09-4043-8B09A3E591F5}"/>
              </a:ext>
            </a:extLst>
          </p:cNvPr>
          <p:cNvGraphicFramePr>
            <a:graphicFrameLocks noGrp="1"/>
          </p:cNvGraphicFramePr>
          <p:nvPr>
            <p:ph idx="1"/>
            <p:extLst>
              <p:ext uri="{D42A27DB-BD31-4B8C-83A1-F6EECF244321}">
                <p14:modId xmlns:p14="http://schemas.microsoft.com/office/powerpoint/2010/main" val="2981549807"/>
              </p:ext>
            </p:extLst>
          </p:nvPr>
        </p:nvGraphicFramePr>
        <p:xfrm>
          <a:off x="838200" y="1825625"/>
          <a:ext cx="9494520" cy="2874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0733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39D434-61EB-DF7F-F566-CDEA473DA6D7}"/>
              </a:ext>
            </a:extLst>
          </p:cNvPr>
          <p:cNvSpPr>
            <a:spLocks noGrp="1"/>
          </p:cNvSpPr>
          <p:nvPr>
            <p:ph type="title"/>
          </p:nvPr>
        </p:nvSpPr>
        <p:spPr/>
        <p:txBody>
          <a:bodyPr/>
          <a:lstStyle/>
          <a:p>
            <a:r>
              <a:rPr lang="en-US" dirty="0"/>
              <a:t>What is Changing for 2027</a:t>
            </a:r>
          </a:p>
        </p:txBody>
      </p:sp>
      <p:sp>
        <p:nvSpPr>
          <p:cNvPr id="2" name="Content Placeholder 1">
            <a:extLst>
              <a:ext uri="{FF2B5EF4-FFF2-40B4-BE49-F238E27FC236}">
                <a16:creationId xmlns:a16="http://schemas.microsoft.com/office/drawing/2014/main" id="{D20197A5-FD55-B195-8984-DE582980DB40}"/>
              </a:ext>
            </a:extLst>
          </p:cNvPr>
          <p:cNvSpPr>
            <a:spLocks noGrp="1"/>
          </p:cNvSpPr>
          <p:nvPr>
            <p:ph idx="1"/>
          </p:nvPr>
        </p:nvSpPr>
        <p:spPr/>
        <p:txBody>
          <a:bodyPr/>
          <a:lstStyle/>
          <a:p>
            <a:pPr marL="914400"/>
            <a:r>
              <a:rPr lang="en-US" dirty="0"/>
              <a:t>New submission timeline</a:t>
            </a:r>
          </a:p>
          <a:p>
            <a:pPr marL="914400"/>
            <a:r>
              <a:rPr lang="en-US" dirty="0"/>
              <a:t>Affiliate review prior to submission</a:t>
            </a:r>
          </a:p>
          <a:p>
            <a:pPr marL="914400"/>
            <a:r>
              <a:rPr lang="en-US" dirty="0"/>
              <a:t>Updated deadlines</a:t>
            </a:r>
          </a:p>
          <a:p>
            <a:pPr marL="914400"/>
            <a:r>
              <a:rPr lang="en-US" dirty="0"/>
              <a:t>Revised submission process</a:t>
            </a:r>
          </a:p>
        </p:txBody>
      </p:sp>
    </p:spTree>
    <p:extLst>
      <p:ext uri="{BB962C8B-B14F-4D97-AF65-F5344CB8AC3E}">
        <p14:creationId xmlns:p14="http://schemas.microsoft.com/office/powerpoint/2010/main" val="1104390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824A9A-1A51-7BB7-8975-000D86A37E10}"/>
              </a:ext>
            </a:extLst>
          </p:cNvPr>
          <p:cNvSpPr>
            <a:spLocks noGrp="1"/>
          </p:cNvSpPr>
          <p:nvPr>
            <p:ph type="title"/>
          </p:nvPr>
        </p:nvSpPr>
        <p:spPr>
          <a:xfrm>
            <a:off x="838200" y="535734"/>
            <a:ext cx="10515600" cy="984833"/>
          </a:xfrm>
        </p:spPr>
        <p:txBody>
          <a:bodyPr/>
          <a:lstStyle/>
          <a:p>
            <a:r>
              <a:rPr lang="en-US" dirty="0"/>
              <a:t>2027 Submission Flow Process</a:t>
            </a:r>
          </a:p>
        </p:txBody>
      </p:sp>
      <p:graphicFrame>
        <p:nvGraphicFramePr>
          <p:cNvPr id="4" name="Content Placeholder 3">
            <a:extLst>
              <a:ext uri="{FF2B5EF4-FFF2-40B4-BE49-F238E27FC236}">
                <a16:creationId xmlns:a16="http://schemas.microsoft.com/office/drawing/2014/main" id="{651D6710-A3A8-328B-FC1D-56E139CB293F}"/>
              </a:ext>
            </a:extLst>
          </p:cNvPr>
          <p:cNvGraphicFramePr>
            <a:graphicFrameLocks noGrp="1"/>
          </p:cNvGraphicFramePr>
          <p:nvPr>
            <p:ph idx="1"/>
            <p:extLst>
              <p:ext uri="{D42A27DB-BD31-4B8C-83A1-F6EECF244321}">
                <p14:modId xmlns:p14="http://schemas.microsoft.com/office/powerpoint/2010/main" val="2665450009"/>
              </p:ext>
            </p:extLst>
          </p:nvPr>
        </p:nvGraphicFramePr>
        <p:xfrm>
          <a:off x="0" y="1297172"/>
          <a:ext cx="12192000" cy="3955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7173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90936-762A-AF4F-4C2B-5C01F0D5C821}"/>
              </a:ext>
            </a:extLst>
          </p:cNvPr>
          <p:cNvSpPr>
            <a:spLocks noGrp="1"/>
          </p:cNvSpPr>
          <p:nvPr>
            <p:ph type="title"/>
          </p:nvPr>
        </p:nvSpPr>
        <p:spPr/>
        <p:txBody>
          <a:bodyPr/>
          <a:lstStyle/>
          <a:p>
            <a:r>
              <a:rPr lang="en-US" dirty="0"/>
              <a:t>Member Prepares</a:t>
            </a:r>
          </a:p>
        </p:txBody>
      </p:sp>
      <p:sp>
        <p:nvSpPr>
          <p:cNvPr id="3" name="Content Placeholder 2">
            <a:extLst>
              <a:ext uri="{FF2B5EF4-FFF2-40B4-BE49-F238E27FC236}">
                <a16:creationId xmlns:a16="http://schemas.microsoft.com/office/drawing/2014/main" id="{5D47745A-8727-6A81-37C9-3855723707F2}"/>
              </a:ext>
            </a:extLst>
          </p:cNvPr>
          <p:cNvSpPr>
            <a:spLocks noGrp="1"/>
          </p:cNvSpPr>
          <p:nvPr>
            <p:ph idx="1"/>
          </p:nvPr>
        </p:nvSpPr>
        <p:spPr/>
        <p:txBody>
          <a:bodyPr/>
          <a:lstStyle/>
          <a:p>
            <a:pPr lvl="0"/>
            <a:r>
              <a:rPr lang="en-US" dirty="0"/>
              <a:t>Review award criteria</a:t>
            </a:r>
          </a:p>
          <a:p>
            <a:pPr lvl="0"/>
            <a:r>
              <a:rPr lang="en-US" dirty="0"/>
              <a:t>Gather documentations and draft early so affiliate can assist in a review (this would be done on the Affiliate side – could be a separate portal)</a:t>
            </a:r>
          </a:p>
          <a:p>
            <a:pPr lvl="0"/>
            <a:r>
              <a:rPr lang="en-US" dirty="0"/>
              <a:t>Submits award application to the Affiliate for review by their set deadline </a:t>
            </a:r>
          </a:p>
          <a:p>
            <a:endParaRPr lang="en-US" dirty="0"/>
          </a:p>
        </p:txBody>
      </p:sp>
    </p:spTree>
    <p:extLst>
      <p:ext uri="{BB962C8B-B14F-4D97-AF65-F5344CB8AC3E}">
        <p14:creationId xmlns:p14="http://schemas.microsoft.com/office/powerpoint/2010/main" val="1779141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2B10E-8080-9CAA-F779-518996EF6D76}"/>
              </a:ext>
            </a:extLst>
          </p:cNvPr>
          <p:cNvSpPr>
            <a:spLocks noGrp="1"/>
          </p:cNvSpPr>
          <p:nvPr>
            <p:ph type="title"/>
          </p:nvPr>
        </p:nvSpPr>
        <p:spPr/>
        <p:txBody>
          <a:bodyPr/>
          <a:lstStyle/>
          <a:p>
            <a:r>
              <a:rPr lang="en-US" dirty="0"/>
              <a:t>Affiliate Review</a:t>
            </a:r>
          </a:p>
        </p:txBody>
      </p:sp>
      <p:sp>
        <p:nvSpPr>
          <p:cNvPr id="3" name="Content Placeholder 2">
            <a:extLst>
              <a:ext uri="{FF2B5EF4-FFF2-40B4-BE49-F238E27FC236}">
                <a16:creationId xmlns:a16="http://schemas.microsoft.com/office/drawing/2014/main" id="{19A7BDBC-5D5B-0F40-E23D-576C2DE2BD2F}"/>
              </a:ext>
            </a:extLst>
          </p:cNvPr>
          <p:cNvSpPr>
            <a:spLocks noGrp="1"/>
          </p:cNvSpPr>
          <p:nvPr>
            <p:ph idx="1"/>
          </p:nvPr>
        </p:nvSpPr>
        <p:spPr/>
        <p:txBody>
          <a:bodyPr/>
          <a:lstStyle/>
          <a:p>
            <a:pPr lvl="0"/>
            <a:r>
              <a:rPr lang="en-US" dirty="0"/>
              <a:t>Applications are reviewed and feedback is given to the member to correct their application prior to submitting to National</a:t>
            </a:r>
          </a:p>
          <a:p>
            <a:pPr lvl="0"/>
            <a:r>
              <a:rPr lang="en-US" dirty="0"/>
              <a:t>Applicants should revise their submissions based on the feedback received and submit their final applications to the national portal by the February 15 deadline.</a:t>
            </a:r>
          </a:p>
          <a:p>
            <a:endParaRPr lang="en-US" dirty="0"/>
          </a:p>
        </p:txBody>
      </p:sp>
    </p:spTree>
    <p:extLst>
      <p:ext uri="{BB962C8B-B14F-4D97-AF65-F5344CB8AC3E}">
        <p14:creationId xmlns:p14="http://schemas.microsoft.com/office/powerpoint/2010/main" val="2547636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F79D3-8F4A-741B-1EB2-DA8142BEA975}"/>
              </a:ext>
            </a:extLst>
          </p:cNvPr>
          <p:cNvSpPr>
            <a:spLocks noGrp="1"/>
          </p:cNvSpPr>
          <p:nvPr>
            <p:ph type="title"/>
          </p:nvPr>
        </p:nvSpPr>
        <p:spPr/>
        <p:txBody>
          <a:bodyPr/>
          <a:lstStyle/>
          <a:p>
            <a:r>
              <a:rPr lang="en-US" dirty="0"/>
              <a:t>NEAFCS Awards Portal</a:t>
            </a:r>
          </a:p>
        </p:txBody>
      </p:sp>
      <p:sp>
        <p:nvSpPr>
          <p:cNvPr id="3" name="Content Placeholder 2">
            <a:extLst>
              <a:ext uri="{FF2B5EF4-FFF2-40B4-BE49-F238E27FC236}">
                <a16:creationId xmlns:a16="http://schemas.microsoft.com/office/drawing/2014/main" id="{06438F2A-078E-BC73-F8AA-072EE7DC8309}"/>
              </a:ext>
            </a:extLst>
          </p:cNvPr>
          <p:cNvSpPr>
            <a:spLocks noGrp="1"/>
          </p:cNvSpPr>
          <p:nvPr>
            <p:ph idx="1"/>
          </p:nvPr>
        </p:nvSpPr>
        <p:spPr/>
        <p:txBody>
          <a:bodyPr/>
          <a:lstStyle/>
          <a:p>
            <a:pPr lvl="0"/>
            <a:r>
              <a:rPr lang="en-US" dirty="0"/>
              <a:t>In January, the National Awards Application Portal opens for submissions (at least 30 days prior to the deadline). </a:t>
            </a:r>
          </a:p>
          <a:p>
            <a:pPr lvl="0"/>
            <a:r>
              <a:rPr lang="en-US" dirty="0"/>
              <a:t>Final submission deadline will be February 15th</a:t>
            </a:r>
          </a:p>
          <a:p>
            <a:endParaRPr lang="en-US" dirty="0"/>
          </a:p>
        </p:txBody>
      </p:sp>
    </p:spTree>
    <p:extLst>
      <p:ext uri="{BB962C8B-B14F-4D97-AF65-F5344CB8AC3E}">
        <p14:creationId xmlns:p14="http://schemas.microsoft.com/office/powerpoint/2010/main" val="233640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370D9-82EA-A157-AB93-18842C2F770F}"/>
              </a:ext>
            </a:extLst>
          </p:cNvPr>
          <p:cNvSpPr>
            <a:spLocks noGrp="1"/>
          </p:cNvSpPr>
          <p:nvPr>
            <p:ph type="title"/>
          </p:nvPr>
        </p:nvSpPr>
        <p:spPr/>
        <p:txBody>
          <a:bodyPr/>
          <a:lstStyle/>
          <a:p>
            <a:r>
              <a:rPr lang="en-US" dirty="0"/>
              <a:t>State Winner Form</a:t>
            </a:r>
          </a:p>
        </p:txBody>
      </p:sp>
      <p:sp>
        <p:nvSpPr>
          <p:cNvPr id="3" name="Content Placeholder 2">
            <a:extLst>
              <a:ext uri="{FF2B5EF4-FFF2-40B4-BE49-F238E27FC236}">
                <a16:creationId xmlns:a16="http://schemas.microsoft.com/office/drawing/2014/main" id="{3EF339A0-9F36-98D4-BC9F-796C9AC53027}"/>
              </a:ext>
            </a:extLst>
          </p:cNvPr>
          <p:cNvSpPr>
            <a:spLocks noGrp="1"/>
          </p:cNvSpPr>
          <p:nvPr>
            <p:ph idx="1"/>
          </p:nvPr>
        </p:nvSpPr>
        <p:spPr/>
        <p:txBody>
          <a:bodyPr/>
          <a:lstStyle/>
          <a:p>
            <a:pPr lvl="0"/>
            <a:r>
              <a:rPr lang="en-US" dirty="0"/>
              <a:t>Affiliate VP of Awards submits the required State Winner Form by March 1</a:t>
            </a:r>
            <a:r>
              <a:rPr lang="en-US" baseline="30000" dirty="0"/>
              <a:t>st</a:t>
            </a:r>
            <a:r>
              <a:rPr lang="en-US" dirty="0"/>
              <a:t>.</a:t>
            </a:r>
          </a:p>
          <a:p>
            <a:pPr lvl="0"/>
            <a:r>
              <a:rPr lang="en-US" dirty="0"/>
              <a:t>Only applications that receive an affiliate score of 80 points or higher should be included for consideration at regional and national levels.</a:t>
            </a:r>
          </a:p>
          <a:p>
            <a:endParaRPr lang="en-US" dirty="0"/>
          </a:p>
        </p:txBody>
      </p:sp>
    </p:spTree>
    <p:extLst>
      <p:ext uri="{BB962C8B-B14F-4D97-AF65-F5344CB8AC3E}">
        <p14:creationId xmlns:p14="http://schemas.microsoft.com/office/powerpoint/2010/main" val="2278893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EDD5-A6F0-F32D-B697-E804E38467DE}"/>
              </a:ext>
            </a:extLst>
          </p:cNvPr>
          <p:cNvSpPr>
            <a:spLocks noGrp="1"/>
          </p:cNvSpPr>
          <p:nvPr>
            <p:ph type="title"/>
          </p:nvPr>
        </p:nvSpPr>
        <p:spPr/>
        <p:txBody>
          <a:bodyPr/>
          <a:lstStyle/>
          <a:p>
            <a:r>
              <a:rPr lang="en-US" dirty="0"/>
              <a:t>NEAFCS Judging</a:t>
            </a:r>
          </a:p>
        </p:txBody>
      </p:sp>
      <p:sp>
        <p:nvSpPr>
          <p:cNvPr id="3" name="Content Placeholder 2">
            <a:extLst>
              <a:ext uri="{FF2B5EF4-FFF2-40B4-BE49-F238E27FC236}">
                <a16:creationId xmlns:a16="http://schemas.microsoft.com/office/drawing/2014/main" id="{CA1CD7B8-B731-124C-3CD1-F8C36E2D1B78}"/>
              </a:ext>
            </a:extLst>
          </p:cNvPr>
          <p:cNvSpPr>
            <a:spLocks noGrp="1"/>
          </p:cNvSpPr>
          <p:nvPr>
            <p:ph idx="1"/>
          </p:nvPr>
        </p:nvSpPr>
        <p:spPr/>
        <p:txBody>
          <a:bodyPr/>
          <a:lstStyle/>
          <a:p>
            <a:r>
              <a:rPr lang="en-US" dirty="0"/>
              <a:t>Regional and National Judging will be done through the month of March</a:t>
            </a:r>
          </a:p>
          <a:p>
            <a:r>
              <a:rPr lang="en-US" dirty="0"/>
              <a:t>Judges Recruitment Portal</a:t>
            </a:r>
          </a:p>
        </p:txBody>
      </p:sp>
    </p:spTree>
    <p:extLst>
      <p:ext uri="{BB962C8B-B14F-4D97-AF65-F5344CB8AC3E}">
        <p14:creationId xmlns:p14="http://schemas.microsoft.com/office/powerpoint/2010/main" val="306719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868C77-7363-910E-8F9C-4DCC3DE15ADD}"/>
              </a:ext>
            </a:extLst>
          </p:cNvPr>
          <p:cNvSpPr>
            <a:spLocks noGrp="1"/>
          </p:cNvSpPr>
          <p:nvPr>
            <p:ph type="title"/>
          </p:nvPr>
        </p:nvSpPr>
        <p:spPr/>
        <p:txBody>
          <a:bodyPr/>
          <a:lstStyle/>
          <a:p>
            <a:r>
              <a:rPr lang="en-US" dirty="0"/>
              <a:t>Your Role as Affiliate VP for Awards</a:t>
            </a:r>
          </a:p>
        </p:txBody>
      </p:sp>
      <p:sp>
        <p:nvSpPr>
          <p:cNvPr id="2" name="Content Placeholder 1">
            <a:extLst>
              <a:ext uri="{FF2B5EF4-FFF2-40B4-BE49-F238E27FC236}">
                <a16:creationId xmlns:a16="http://schemas.microsoft.com/office/drawing/2014/main" id="{7CE3D77F-4FA8-066E-C44B-A531C5BDCA20}"/>
              </a:ext>
            </a:extLst>
          </p:cNvPr>
          <p:cNvSpPr>
            <a:spLocks noGrp="1"/>
          </p:cNvSpPr>
          <p:nvPr>
            <p:ph idx="1"/>
          </p:nvPr>
        </p:nvSpPr>
        <p:spPr>
          <a:xfrm>
            <a:off x="838200" y="1573619"/>
            <a:ext cx="10515600" cy="3483574"/>
          </a:xfrm>
        </p:spPr>
        <p:txBody>
          <a:bodyPr>
            <a:normAutofit fontScale="85000" lnSpcReduction="20000"/>
          </a:bodyPr>
          <a:lstStyle/>
          <a:p>
            <a:r>
              <a:rPr lang="en-US" dirty="0"/>
              <a:t>Communicate the 2027 changes early and repeatedly.</a:t>
            </a:r>
          </a:p>
          <a:p>
            <a:r>
              <a:rPr lang="en-US" dirty="0"/>
              <a:t>Share the official FAQ and affiliate resources with members</a:t>
            </a:r>
          </a:p>
          <a:p>
            <a:r>
              <a:rPr lang="en-US" dirty="0"/>
              <a:t>Coordinate with Affiliate Awards Chair and affiliate reviewers</a:t>
            </a:r>
          </a:p>
          <a:p>
            <a:r>
              <a:rPr lang="en-US" dirty="0"/>
              <a:t>Publish an affiliate timeline with internal deadlines that come before the national deadline (recommended by February 8</a:t>
            </a:r>
            <a:r>
              <a:rPr lang="en-US" baseline="30000" dirty="0"/>
              <a:t>th</a:t>
            </a:r>
            <a:r>
              <a:rPr lang="en-US" dirty="0"/>
              <a:t>)</a:t>
            </a:r>
          </a:p>
          <a:p>
            <a:r>
              <a:rPr lang="en-US" dirty="0"/>
              <a:t>Explain the review process and what members should expect</a:t>
            </a:r>
          </a:p>
          <a:p>
            <a:r>
              <a:rPr lang="en-US" dirty="0"/>
              <a:t>Keep records of submissions, reviews, scores/comments and selected State Winners</a:t>
            </a:r>
          </a:p>
          <a:p>
            <a:r>
              <a:rPr lang="en-US" dirty="0"/>
              <a:t>Direct national-level questions to </a:t>
            </a:r>
            <a:r>
              <a:rPr lang="en-US" dirty="0">
                <a:hlinkClick r:id="rId3"/>
              </a:rPr>
              <a:t>awards@neafcs.org</a:t>
            </a:r>
            <a:endParaRPr lang="en-US" dirty="0"/>
          </a:p>
          <a:p>
            <a:endParaRPr lang="en-US" dirty="0"/>
          </a:p>
        </p:txBody>
      </p:sp>
    </p:spTree>
    <p:extLst>
      <p:ext uri="{BB962C8B-B14F-4D97-AF65-F5344CB8AC3E}">
        <p14:creationId xmlns:p14="http://schemas.microsoft.com/office/powerpoint/2010/main" val="3970486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63B45E-6198-F098-787A-CA2FD1CFBDA6}"/>
              </a:ext>
            </a:extLst>
          </p:cNvPr>
          <p:cNvSpPr>
            <a:spLocks noGrp="1"/>
          </p:cNvSpPr>
          <p:nvPr>
            <p:ph type="title"/>
          </p:nvPr>
        </p:nvSpPr>
        <p:spPr/>
        <p:txBody>
          <a:bodyPr/>
          <a:lstStyle/>
          <a:p>
            <a:r>
              <a:rPr lang="en-US" dirty="0"/>
              <a:t>Build Your Affiliate Timeline</a:t>
            </a:r>
          </a:p>
        </p:txBody>
      </p:sp>
      <p:sp>
        <p:nvSpPr>
          <p:cNvPr id="2" name="Content Placeholder 1">
            <a:extLst>
              <a:ext uri="{FF2B5EF4-FFF2-40B4-BE49-F238E27FC236}">
                <a16:creationId xmlns:a16="http://schemas.microsoft.com/office/drawing/2014/main" id="{FC0C29A0-96D6-7569-7BAA-AB5FEEFB7832}"/>
              </a:ext>
            </a:extLst>
          </p:cNvPr>
          <p:cNvSpPr>
            <a:spLocks noGrp="1"/>
          </p:cNvSpPr>
          <p:nvPr>
            <p:ph idx="1"/>
          </p:nvPr>
        </p:nvSpPr>
        <p:spPr/>
        <p:txBody>
          <a:bodyPr/>
          <a:lstStyle/>
          <a:p>
            <a:pPr marL="914400" indent="-514350">
              <a:buFont typeface="+mj-lt"/>
              <a:buAutoNum type="arabicPeriod"/>
            </a:pPr>
            <a:r>
              <a:rPr lang="en-US" dirty="0"/>
              <a:t>Start with the National deadline</a:t>
            </a:r>
          </a:p>
          <a:p>
            <a:pPr marL="914400" indent="-514350">
              <a:buFont typeface="+mj-lt"/>
              <a:buAutoNum type="arabicPeriod"/>
            </a:pPr>
            <a:r>
              <a:rPr lang="en-US" dirty="0"/>
              <a:t>Affiliate submission</a:t>
            </a:r>
          </a:p>
          <a:p>
            <a:pPr marL="914400" indent="-514350">
              <a:buFont typeface="+mj-lt"/>
              <a:buAutoNum type="arabicPeriod"/>
            </a:pPr>
            <a:r>
              <a:rPr lang="en-US" dirty="0"/>
              <a:t>Affiliate judging</a:t>
            </a:r>
          </a:p>
          <a:p>
            <a:pPr marL="914400" indent="-514350">
              <a:buFont typeface="+mj-lt"/>
              <a:buAutoNum type="arabicPeriod"/>
            </a:pPr>
            <a:r>
              <a:rPr lang="en-US" dirty="0"/>
              <a:t>Judging window</a:t>
            </a:r>
          </a:p>
          <a:p>
            <a:pPr marL="914400" indent="-514350">
              <a:buFont typeface="+mj-lt"/>
              <a:buAutoNum type="arabicPeriod"/>
            </a:pPr>
            <a:r>
              <a:rPr lang="en-US" dirty="0"/>
              <a:t>State Award Winner Selection</a:t>
            </a:r>
          </a:p>
          <a:p>
            <a:pPr marL="914400" indent="-514350">
              <a:buFont typeface="+mj-lt"/>
              <a:buAutoNum type="arabicPeriod"/>
            </a:pPr>
            <a:r>
              <a:rPr lang="en-US" dirty="0"/>
              <a:t>State Winner Form</a:t>
            </a:r>
          </a:p>
        </p:txBody>
      </p:sp>
    </p:spTree>
    <p:extLst>
      <p:ext uri="{BB962C8B-B14F-4D97-AF65-F5344CB8AC3E}">
        <p14:creationId xmlns:p14="http://schemas.microsoft.com/office/powerpoint/2010/main" val="1828295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47D1D9-250E-2308-EAE6-644FFDB06E9F}"/>
              </a:ext>
            </a:extLst>
          </p:cNvPr>
          <p:cNvSpPr>
            <a:spLocks noGrp="1"/>
          </p:cNvSpPr>
          <p:nvPr>
            <p:ph type="title"/>
          </p:nvPr>
        </p:nvSpPr>
        <p:spPr/>
        <p:txBody>
          <a:bodyPr/>
          <a:lstStyle/>
          <a:p>
            <a:r>
              <a:rPr lang="en-US" dirty="0"/>
              <a:t>Affiliate Review</a:t>
            </a:r>
          </a:p>
        </p:txBody>
      </p:sp>
      <p:sp>
        <p:nvSpPr>
          <p:cNvPr id="2" name="Content Placeholder 1">
            <a:extLst>
              <a:ext uri="{FF2B5EF4-FFF2-40B4-BE49-F238E27FC236}">
                <a16:creationId xmlns:a16="http://schemas.microsoft.com/office/drawing/2014/main" id="{6B98DF3E-9FFD-5B1C-8D74-3D778F21C07B}"/>
              </a:ext>
            </a:extLst>
          </p:cNvPr>
          <p:cNvSpPr>
            <a:spLocks noGrp="1"/>
          </p:cNvSpPr>
          <p:nvPr>
            <p:ph idx="1"/>
          </p:nvPr>
        </p:nvSpPr>
        <p:spPr>
          <a:xfrm>
            <a:off x="838200" y="1690688"/>
            <a:ext cx="10515600" cy="3231568"/>
          </a:xfrm>
        </p:spPr>
        <p:txBody>
          <a:bodyPr/>
          <a:lstStyle/>
          <a:p>
            <a:pPr marL="914400"/>
            <a:r>
              <a:rPr lang="en-US" dirty="0"/>
              <a:t>Clear Criteria</a:t>
            </a:r>
          </a:p>
          <a:p>
            <a:pPr marL="914400"/>
            <a:r>
              <a:rPr lang="en-US" dirty="0"/>
              <a:t>Consistent Process</a:t>
            </a:r>
          </a:p>
          <a:p>
            <a:pPr marL="914400"/>
            <a:r>
              <a:rPr lang="en-US" dirty="0"/>
              <a:t>Document Feedback</a:t>
            </a:r>
          </a:p>
          <a:p>
            <a:pPr marL="914400"/>
            <a:r>
              <a:rPr lang="en-US" dirty="0"/>
              <a:t>Confidentiality</a:t>
            </a:r>
          </a:p>
          <a:p>
            <a:pPr marL="914400"/>
            <a:r>
              <a:rPr lang="en-US" dirty="0"/>
              <a:t>Correction opportunity</a:t>
            </a:r>
          </a:p>
          <a:p>
            <a:pPr marL="914400"/>
            <a:r>
              <a:rPr lang="en-US" dirty="0"/>
              <a:t>Transparent communication</a:t>
            </a:r>
          </a:p>
        </p:txBody>
      </p:sp>
    </p:spTree>
    <p:extLst>
      <p:ext uri="{BB962C8B-B14F-4D97-AF65-F5344CB8AC3E}">
        <p14:creationId xmlns:p14="http://schemas.microsoft.com/office/powerpoint/2010/main" val="3748586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E83531-3DD7-16B1-10A3-08533F77CB66}"/>
              </a:ext>
            </a:extLst>
          </p:cNvPr>
          <p:cNvSpPr>
            <a:spLocks noGrp="1"/>
          </p:cNvSpPr>
          <p:nvPr>
            <p:ph type="title"/>
          </p:nvPr>
        </p:nvSpPr>
        <p:spPr/>
        <p:txBody>
          <a:bodyPr/>
          <a:lstStyle/>
          <a:p>
            <a:r>
              <a:rPr lang="en-US" dirty="0"/>
              <a:t>Using Rubrics &amp; Scoring Tools</a:t>
            </a:r>
          </a:p>
        </p:txBody>
      </p:sp>
      <p:sp>
        <p:nvSpPr>
          <p:cNvPr id="2" name="Content Placeholder 1">
            <a:extLst>
              <a:ext uri="{FF2B5EF4-FFF2-40B4-BE49-F238E27FC236}">
                <a16:creationId xmlns:a16="http://schemas.microsoft.com/office/drawing/2014/main" id="{C652EDF3-302E-948E-97F0-309AC8270FE7}"/>
              </a:ext>
            </a:extLst>
          </p:cNvPr>
          <p:cNvSpPr>
            <a:spLocks noGrp="1"/>
          </p:cNvSpPr>
          <p:nvPr>
            <p:ph idx="1"/>
          </p:nvPr>
        </p:nvSpPr>
        <p:spPr/>
        <p:txBody>
          <a:bodyPr/>
          <a:lstStyle/>
          <a:p>
            <a:pPr marL="914400"/>
            <a:r>
              <a:rPr lang="en-US" dirty="0"/>
              <a:t>Use the rubric as a guide</a:t>
            </a:r>
          </a:p>
          <a:p>
            <a:pPr marL="1371600" lvl="1"/>
            <a:r>
              <a:rPr lang="en-US" dirty="0"/>
              <a:t>Orient reviewers to the award criteria, scoring scale and process</a:t>
            </a:r>
          </a:p>
          <a:p>
            <a:pPr marL="1371600" lvl="1"/>
            <a:r>
              <a:rPr lang="en-US" dirty="0"/>
              <a:t>Score each application against the same criteria</a:t>
            </a:r>
          </a:p>
          <a:p>
            <a:pPr marL="1828800" lvl="2"/>
            <a:r>
              <a:rPr lang="en-US" dirty="0"/>
              <a:t>Add useful comments and ways to enhance the application</a:t>
            </a:r>
          </a:p>
          <a:p>
            <a:pPr marL="1371600" lvl="1"/>
            <a:r>
              <a:rPr lang="en-US" dirty="0"/>
              <a:t>Check for missing scores/comments and resolve process questions</a:t>
            </a:r>
          </a:p>
          <a:p>
            <a:pPr marL="1371600" lvl="1"/>
            <a:r>
              <a:rPr lang="en-US" dirty="0"/>
              <a:t>Use reviewer feedback to improve instructions</a:t>
            </a:r>
          </a:p>
        </p:txBody>
      </p:sp>
    </p:spTree>
    <p:extLst>
      <p:ext uri="{BB962C8B-B14F-4D97-AF65-F5344CB8AC3E}">
        <p14:creationId xmlns:p14="http://schemas.microsoft.com/office/powerpoint/2010/main" val="1761777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90572-8508-6D87-B85B-BEF45C7348C0}"/>
              </a:ext>
            </a:extLst>
          </p:cNvPr>
          <p:cNvSpPr>
            <a:spLocks noGrp="1"/>
          </p:cNvSpPr>
          <p:nvPr>
            <p:ph type="title"/>
          </p:nvPr>
        </p:nvSpPr>
        <p:spPr/>
        <p:txBody>
          <a:bodyPr/>
          <a:lstStyle/>
          <a:p>
            <a:r>
              <a:rPr lang="en-US" dirty="0"/>
              <a:t>Communication Plan</a:t>
            </a:r>
          </a:p>
        </p:txBody>
      </p:sp>
      <p:sp>
        <p:nvSpPr>
          <p:cNvPr id="3" name="Content Placeholder 2">
            <a:extLst>
              <a:ext uri="{FF2B5EF4-FFF2-40B4-BE49-F238E27FC236}">
                <a16:creationId xmlns:a16="http://schemas.microsoft.com/office/drawing/2014/main" id="{95DB180F-FEE5-CDD9-38B4-FA06D8306F02}"/>
              </a:ext>
            </a:extLst>
          </p:cNvPr>
          <p:cNvSpPr>
            <a:spLocks noGrp="1"/>
          </p:cNvSpPr>
          <p:nvPr>
            <p:ph idx="1"/>
          </p:nvPr>
        </p:nvSpPr>
        <p:spPr>
          <a:xfrm>
            <a:off x="838200" y="1690688"/>
            <a:ext cx="10515600" cy="3231568"/>
          </a:xfrm>
        </p:spPr>
        <p:txBody>
          <a:bodyPr/>
          <a:lstStyle/>
          <a:p>
            <a:r>
              <a:rPr lang="en-US" dirty="0"/>
              <a:t>Announce</a:t>
            </a:r>
          </a:p>
          <a:p>
            <a:r>
              <a:rPr lang="en-US" dirty="0"/>
              <a:t>Explain</a:t>
            </a:r>
          </a:p>
          <a:p>
            <a:r>
              <a:rPr lang="en-US" dirty="0"/>
              <a:t>Remind</a:t>
            </a:r>
          </a:p>
          <a:p>
            <a:r>
              <a:rPr lang="en-US" dirty="0"/>
              <a:t>Support</a:t>
            </a:r>
          </a:p>
          <a:p>
            <a:r>
              <a:rPr lang="en-US" dirty="0"/>
              <a:t>Results</a:t>
            </a:r>
          </a:p>
          <a:p>
            <a:pPr marL="0" indent="0">
              <a:buNone/>
            </a:pPr>
            <a:endParaRPr lang="en-US" dirty="0"/>
          </a:p>
        </p:txBody>
      </p:sp>
    </p:spTree>
    <p:extLst>
      <p:ext uri="{BB962C8B-B14F-4D97-AF65-F5344CB8AC3E}">
        <p14:creationId xmlns:p14="http://schemas.microsoft.com/office/powerpoint/2010/main" val="3329175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75C0CA-B367-1D47-C90E-7A927209589E}"/>
              </a:ext>
            </a:extLst>
          </p:cNvPr>
          <p:cNvSpPr>
            <a:spLocks noGrp="1"/>
          </p:cNvSpPr>
          <p:nvPr>
            <p:ph type="title"/>
          </p:nvPr>
        </p:nvSpPr>
        <p:spPr/>
        <p:txBody>
          <a:bodyPr/>
          <a:lstStyle/>
          <a:p>
            <a:r>
              <a:rPr lang="en-US" dirty="0"/>
              <a:t>Affiliate VP Resource Toolkit</a:t>
            </a:r>
          </a:p>
        </p:txBody>
      </p:sp>
      <p:graphicFrame>
        <p:nvGraphicFramePr>
          <p:cNvPr id="4" name="Content Placeholder 3">
            <a:extLst>
              <a:ext uri="{FF2B5EF4-FFF2-40B4-BE49-F238E27FC236}">
                <a16:creationId xmlns:a16="http://schemas.microsoft.com/office/drawing/2014/main" id="{993FA64F-7E67-B0DC-555F-3A206FCB4E02}"/>
              </a:ext>
            </a:extLst>
          </p:cNvPr>
          <p:cNvGraphicFramePr>
            <a:graphicFrameLocks noGrp="1"/>
          </p:cNvGraphicFramePr>
          <p:nvPr>
            <p:ph idx="1"/>
            <p:extLst>
              <p:ext uri="{D42A27DB-BD31-4B8C-83A1-F6EECF244321}">
                <p14:modId xmlns:p14="http://schemas.microsoft.com/office/powerpoint/2010/main" val="1213583955"/>
              </p:ext>
            </p:extLst>
          </p:nvPr>
        </p:nvGraphicFramePr>
        <p:xfrm>
          <a:off x="838200" y="1825625"/>
          <a:ext cx="10515600" cy="3232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0203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412321-7D36-8C0F-66E9-652106C89FE1}"/>
              </a:ext>
            </a:extLst>
          </p:cNvPr>
          <p:cNvSpPr>
            <a:spLocks noGrp="1"/>
          </p:cNvSpPr>
          <p:nvPr>
            <p:ph type="title"/>
          </p:nvPr>
        </p:nvSpPr>
        <p:spPr/>
        <p:txBody>
          <a:bodyPr/>
          <a:lstStyle/>
          <a:p>
            <a:r>
              <a:rPr lang="en-US" dirty="0"/>
              <a:t>More Resources</a:t>
            </a:r>
          </a:p>
        </p:txBody>
      </p:sp>
      <p:graphicFrame>
        <p:nvGraphicFramePr>
          <p:cNvPr id="4" name="Content Placeholder 3">
            <a:extLst>
              <a:ext uri="{FF2B5EF4-FFF2-40B4-BE49-F238E27FC236}">
                <a16:creationId xmlns:a16="http://schemas.microsoft.com/office/drawing/2014/main" id="{6F8442C8-ADB4-32EA-76A6-62E26C8296A5}"/>
              </a:ext>
            </a:extLst>
          </p:cNvPr>
          <p:cNvGraphicFramePr>
            <a:graphicFrameLocks noGrp="1"/>
          </p:cNvGraphicFramePr>
          <p:nvPr>
            <p:ph idx="1"/>
            <p:extLst>
              <p:ext uri="{D42A27DB-BD31-4B8C-83A1-F6EECF244321}">
                <p14:modId xmlns:p14="http://schemas.microsoft.com/office/powerpoint/2010/main" val="3482781407"/>
              </p:ext>
            </p:extLst>
          </p:nvPr>
        </p:nvGraphicFramePr>
        <p:xfrm>
          <a:off x="838200" y="1825625"/>
          <a:ext cx="10515600" cy="3232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6196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F5E02-F55E-EF6B-1852-C4D82EF581D6}"/>
              </a:ext>
            </a:extLst>
          </p:cNvPr>
          <p:cNvSpPr>
            <a:spLocks noGrp="1"/>
          </p:cNvSpPr>
          <p:nvPr>
            <p:ph type="title"/>
          </p:nvPr>
        </p:nvSpPr>
        <p:spPr/>
        <p:txBody>
          <a:bodyPr/>
          <a:lstStyle/>
          <a:p>
            <a:r>
              <a:rPr lang="en-US" dirty="0"/>
              <a:t>Before you Launch Your 2027 Affiliate Process</a:t>
            </a:r>
          </a:p>
        </p:txBody>
      </p:sp>
      <p:sp>
        <p:nvSpPr>
          <p:cNvPr id="3" name="Content Placeholder 2">
            <a:extLst>
              <a:ext uri="{FF2B5EF4-FFF2-40B4-BE49-F238E27FC236}">
                <a16:creationId xmlns:a16="http://schemas.microsoft.com/office/drawing/2014/main" id="{6A30F7BD-6619-4DC7-F92F-B590FBF375A3}"/>
              </a:ext>
            </a:extLst>
          </p:cNvPr>
          <p:cNvSpPr>
            <a:spLocks noGrp="1"/>
          </p:cNvSpPr>
          <p:nvPr>
            <p:ph idx="1"/>
          </p:nvPr>
        </p:nvSpPr>
        <p:spPr>
          <a:xfrm>
            <a:off x="490728" y="1690688"/>
            <a:ext cx="10515600" cy="3231568"/>
          </a:xfrm>
        </p:spPr>
        <p:txBody>
          <a:bodyPr>
            <a:normAutofit fontScale="92500" lnSpcReduction="20000"/>
          </a:bodyPr>
          <a:lstStyle/>
          <a:p>
            <a:pPr marL="914400">
              <a:buFont typeface="Wingdings" panose="05000000000000000000" pitchFamily="2" charset="2"/>
              <a:buChar char="q"/>
            </a:pPr>
            <a:r>
              <a:rPr lang="en-US" dirty="0"/>
              <a:t>Confirm the National deadlines and requirements</a:t>
            </a:r>
          </a:p>
          <a:p>
            <a:pPr marL="914400">
              <a:buFont typeface="Wingdings" panose="05000000000000000000" pitchFamily="2" charset="2"/>
              <a:buChar char="q"/>
            </a:pPr>
            <a:r>
              <a:rPr lang="en-US" dirty="0"/>
              <a:t>Create your Affiliate timeline with internal deadlines</a:t>
            </a:r>
          </a:p>
          <a:p>
            <a:pPr marL="914400">
              <a:buFont typeface="Wingdings" panose="05000000000000000000" pitchFamily="2" charset="2"/>
              <a:buChar char="q"/>
            </a:pPr>
            <a:r>
              <a:rPr lang="en-US" dirty="0"/>
              <a:t>Identify reviewers and potential conflicts of interest</a:t>
            </a:r>
          </a:p>
          <a:p>
            <a:pPr marL="914400">
              <a:buFont typeface="Wingdings" panose="05000000000000000000" pitchFamily="2" charset="2"/>
              <a:buChar char="q"/>
            </a:pPr>
            <a:r>
              <a:rPr lang="en-US" dirty="0"/>
              <a:t>Prepare and share rubrics with instructions</a:t>
            </a:r>
          </a:p>
          <a:p>
            <a:pPr marL="914400">
              <a:buFont typeface="Wingdings" panose="05000000000000000000" pitchFamily="2" charset="2"/>
              <a:buChar char="q"/>
            </a:pPr>
            <a:r>
              <a:rPr lang="en-US" dirty="0"/>
              <a:t>Set up your submission review form</a:t>
            </a:r>
          </a:p>
          <a:p>
            <a:pPr marL="914400">
              <a:buFont typeface="Wingdings" panose="05000000000000000000" pitchFamily="2" charset="2"/>
              <a:buChar char="q"/>
            </a:pPr>
            <a:r>
              <a:rPr lang="en-US" dirty="0"/>
              <a:t>Draft communication and calendar reminders</a:t>
            </a:r>
          </a:p>
          <a:p>
            <a:pPr marL="914400">
              <a:buFont typeface="Wingdings" panose="05000000000000000000" pitchFamily="2" charset="2"/>
              <a:buChar char="q"/>
            </a:pPr>
            <a:r>
              <a:rPr lang="en-US" dirty="0"/>
              <a:t>Identify who answers Affiliate member questions</a:t>
            </a:r>
          </a:p>
          <a:p>
            <a:pPr marL="914400">
              <a:buFont typeface="Wingdings" panose="05000000000000000000" pitchFamily="2" charset="2"/>
              <a:buChar char="q"/>
            </a:pPr>
            <a:r>
              <a:rPr lang="en-US" dirty="0"/>
              <a:t>Create a location for applications, scores and forms for Affiliate</a:t>
            </a:r>
          </a:p>
        </p:txBody>
      </p:sp>
    </p:spTree>
    <p:extLst>
      <p:ext uri="{BB962C8B-B14F-4D97-AF65-F5344CB8AC3E}">
        <p14:creationId xmlns:p14="http://schemas.microsoft.com/office/powerpoint/2010/main" val="2468237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8B00F-E746-59CF-8D24-B5A36954510C}"/>
              </a:ext>
            </a:extLst>
          </p:cNvPr>
          <p:cNvSpPr>
            <a:spLocks noGrp="1"/>
          </p:cNvSpPr>
          <p:nvPr>
            <p:ph type="title"/>
          </p:nvPr>
        </p:nvSpPr>
        <p:spPr/>
        <p:txBody>
          <a:bodyPr/>
          <a:lstStyle/>
          <a:p>
            <a:r>
              <a:rPr lang="en-US" dirty="0"/>
              <a:t>Create your Action Plan</a:t>
            </a:r>
          </a:p>
        </p:txBody>
      </p:sp>
      <p:sp>
        <p:nvSpPr>
          <p:cNvPr id="3" name="Content Placeholder 2">
            <a:extLst>
              <a:ext uri="{FF2B5EF4-FFF2-40B4-BE49-F238E27FC236}">
                <a16:creationId xmlns:a16="http://schemas.microsoft.com/office/drawing/2014/main" id="{E5A3C542-3EAE-2C28-6277-79749B4C4604}"/>
              </a:ext>
            </a:extLst>
          </p:cNvPr>
          <p:cNvSpPr>
            <a:spLocks noGrp="1"/>
          </p:cNvSpPr>
          <p:nvPr>
            <p:ph idx="1"/>
          </p:nvPr>
        </p:nvSpPr>
        <p:spPr/>
        <p:txBody>
          <a:bodyPr/>
          <a:lstStyle/>
          <a:p>
            <a:pPr marL="514350" indent="-514350">
              <a:buFont typeface="+mj-lt"/>
              <a:buAutoNum type="arabicPeriod"/>
            </a:pPr>
            <a:r>
              <a:rPr lang="en-US" dirty="0"/>
              <a:t>Review the Affiliate VP/Awards Chairs FAQ</a:t>
            </a:r>
          </a:p>
          <a:p>
            <a:pPr marL="514350" indent="-514350">
              <a:buFont typeface="+mj-lt"/>
              <a:buAutoNum type="arabicPeriod"/>
            </a:pPr>
            <a:r>
              <a:rPr lang="en-US" dirty="0"/>
              <a:t>Build your Affiliate timeline</a:t>
            </a:r>
          </a:p>
          <a:p>
            <a:pPr marL="514350" indent="-514350">
              <a:buFont typeface="+mj-lt"/>
              <a:buAutoNum type="arabicPeriod"/>
            </a:pPr>
            <a:r>
              <a:rPr lang="en-US" dirty="0"/>
              <a:t>Identify and prepare reviewers/judges</a:t>
            </a:r>
          </a:p>
          <a:p>
            <a:pPr marL="514350" indent="-514350">
              <a:buFont typeface="+mj-lt"/>
              <a:buAutoNum type="arabicPeriod"/>
            </a:pPr>
            <a:r>
              <a:rPr lang="en-US" dirty="0"/>
              <a:t>Communicate the changes to Affiliate members</a:t>
            </a:r>
          </a:p>
          <a:p>
            <a:pPr marL="514350" indent="-514350">
              <a:buFont typeface="+mj-lt"/>
              <a:buAutoNum type="arabicPeriod"/>
            </a:pPr>
            <a:r>
              <a:rPr lang="en-US" dirty="0"/>
              <a:t>Track deadlines and start early</a:t>
            </a:r>
          </a:p>
        </p:txBody>
      </p:sp>
    </p:spTree>
    <p:extLst>
      <p:ext uri="{BB962C8B-B14F-4D97-AF65-F5344CB8AC3E}">
        <p14:creationId xmlns:p14="http://schemas.microsoft.com/office/powerpoint/2010/main" val="3598174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6A1D1-1E41-7E2D-DCA7-7C42EE3911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48520-5687-F95E-9935-9EB2EE3EE9AA}"/>
              </a:ext>
            </a:extLst>
          </p:cNvPr>
          <p:cNvSpPr>
            <a:spLocks noGrp="1"/>
          </p:cNvSpPr>
          <p:nvPr>
            <p:ph type="title"/>
          </p:nvPr>
        </p:nvSpPr>
        <p:spPr/>
        <p:txBody>
          <a:bodyPr/>
          <a:lstStyle/>
          <a:p>
            <a:r>
              <a:rPr lang="en-US" dirty="0"/>
              <a:t>Questions</a:t>
            </a:r>
          </a:p>
        </p:txBody>
      </p:sp>
      <p:sp>
        <p:nvSpPr>
          <p:cNvPr id="5" name="Content Placeholder 4">
            <a:extLst>
              <a:ext uri="{FF2B5EF4-FFF2-40B4-BE49-F238E27FC236}">
                <a16:creationId xmlns:a16="http://schemas.microsoft.com/office/drawing/2014/main" id="{E791F0D6-C2E0-EA09-C203-7E3916EEFE5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67916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55317-0B19-E5EA-A4E5-F296BD9B1182}"/>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64093471-A925-1262-E1F6-3BE1C7E31D1C}"/>
              </a:ext>
            </a:extLst>
          </p:cNvPr>
          <p:cNvSpPr>
            <a:spLocks noGrp="1"/>
          </p:cNvSpPr>
          <p:nvPr>
            <p:ph idx="1"/>
          </p:nvPr>
        </p:nvSpPr>
        <p:spPr/>
        <p:txBody>
          <a:bodyPr>
            <a:normAutofit fontScale="92500" lnSpcReduction="10000"/>
          </a:bodyPr>
          <a:lstStyle/>
          <a:p>
            <a:pPr lvl="0"/>
            <a:r>
              <a:rPr lang="en-US" dirty="0"/>
              <a:t>How will we establish our Affiliate deadline?</a:t>
            </a:r>
          </a:p>
          <a:p>
            <a:pPr lvl="0"/>
            <a:r>
              <a:rPr lang="en-US" dirty="0"/>
              <a:t>Who will conduct our reviews?</a:t>
            </a:r>
          </a:p>
          <a:p>
            <a:pPr lvl="0"/>
            <a:r>
              <a:rPr lang="en-US" dirty="0"/>
              <a:t>How will we document scores and comments?</a:t>
            </a:r>
          </a:p>
          <a:p>
            <a:pPr lvl="0"/>
            <a:r>
              <a:rPr lang="en-US" dirty="0"/>
              <a:t>How will we handle conflicts of interest?</a:t>
            </a:r>
          </a:p>
          <a:p>
            <a:pPr lvl="0"/>
            <a:r>
              <a:rPr lang="en-US" dirty="0"/>
              <a:t>How will we communicate corrections to members?</a:t>
            </a:r>
          </a:p>
          <a:p>
            <a:pPr lvl="0"/>
            <a:r>
              <a:rPr lang="en-US" dirty="0"/>
              <a:t>Where will we maintain our records?</a:t>
            </a:r>
          </a:p>
          <a:p>
            <a:pPr lvl="0"/>
            <a:r>
              <a:rPr lang="en-US" dirty="0"/>
              <a:t>What resources do we need to put in place now?</a:t>
            </a:r>
          </a:p>
          <a:p>
            <a:endParaRPr lang="en-US" dirty="0"/>
          </a:p>
        </p:txBody>
      </p:sp>
    </p:spTree>
    <p:extLst>
      <p:ext uri="{BB962C8B-B14F-4D97-AF65-F5344CB8AC3E}">
        <p14:creationId xmlns:p14="http://schemas.microsoft.com/office/powerpoint/2010/main" val="2979129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562CF-391C-760F-0AF4-0E6F9937461E}"/>
              </a:ext>
            </a:extLst>
          </p:cNvPr>
          <p:cNvSpPr>
            <a:spLocks noGrp="1"/>
          </p:cNvSpPr>
          <p:nvPr>
            <p:ph type="title"/>
          </p:nvPr>
        </p:nvSpPr>
        <p:spPr>
          <a:xfrm>
            <a:off x="716280" y="636639"/>
            <a:ext cx="10515600" cy="984833"/>
          </a:xfrm>
        </p:spPr>
        <p:txBody>
          <a:bodyPr/>
          <a:lstStyle/>
          <a:p>
            <a:r>
              <a:rPr lang="en-US" dirty="0"/>
              <a:t>Scenario</a:t>
            </a:r>
          </a:p>
        </p:txBody>
      </p:sp>
      <p:sp>
        <p:nvSpPr>
          <p:cNvPr id="5" name="Rounded Rectangle 5">
            <a:extLst>
              <a:ext uri="{FF2B5EF4-FFF2-40B4-BE49-F238E27FC236}">
                <a16:creationId xmlns:a16="http://schemas.microsoft.com/office/drawing/2014/main" id="{0268CDB8-9F01-6F17-7A48-DB03C4220326}"/>
              </a:ext>
            </a:extLst>
          </p:cNvPr>
          <p:cNvSpPr/>
          <p:nvPr/>
        </p:nvSpPr>
        <p:spPr>
          <a:xfrm>
            <a:off x="685800" y="1417320"/>
            <a:ext cx="1645920" cy="640080"/>
          </a:xfrm>
          <a:prstGeom prst="roundRect">
            <a:avLst/>
          </a:prstGeom>
          <a:solidFill>
            <a:srgbClr val="F8EFD8"/>
          </a:solidFill>
          <a:ln>
            <a:solidFill>
              <a:srgbClr val="D6A43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1F3750"/>
                </a:solidFill>
              </a:defRPr>
            </a:pPr>
            <a:r>
              <a:rPr kumimoji="0" sz="1900" b="1" i="0" u="none" strike="noStrike" kern="1200" cap="none" spc="0" normalizeH="0" baseline="0" noProof="0">
                <a:ln>
                  <a:noFill/>
                </a:ln>
                <a:solidFill>
                  <a:srgbClr val="1F3750"/>
                </a:solidFill>
                <a:effectLst/>
                <a:uLnTx/>
                <a:uFillTx/>
                <a:latin typeface="Calibri"/>
                <a:ea typeface="+mn-ea"/>
                <a:cs typeface="+mn-cs"/>
              </a:rPr>
              <a:t>FEB 8</a:t>
            </a:r>
          </a:p>
        </p:txBody>
      </p:sp>
      <p:sp>
        <p:nvSpPr>
          <p:cNvPr id="7" name="Rounded Rectangle 6">
            <a:extLst>
              <a:ext uri="{FF2B5EF4-FFF2-40B4-BE49-F238E27FC236}">
                <a16:creationId xmlns:a16="http://schemas.microsoft.com/office/drawing/2014/main" id="{60FBA9CE-9166-DD2B-2B47-1718108AE769}"/>
              </a:ext>
            </a:extLst>
          </p:cNvPr>
          <p:cNvSpPr/>
          <p:nvPr/>
        </p:nvSpPr>
        <p:spPr>
          <a:xfrm>
            <a:off x="2743200" y="2278937"/>
            <a:ext cx="2377440" cy="640080"/>
          </a:xfrm>
          <a:prstGeom prst="roundRect">
            <a:avLst/>
          </a:prstGeom>
          <a:solidFill>
            <a:srgbClr val="E1F0F0"/>
          </a:solidFill>
          <a:ln>
            <a:solidFill>
              <a:srgbClr val="2B7A7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1F3750"/>
                </a:solidFill>
              </a:defRPr>
            </a:pPr>
            <a:r>
              <a:rPr kumimoji="0" sz="2000" b="1" i="0" u="none" strike="noStrike" kern="1200" cap="none" spc="0" normalizeH="0" baseline="0" noProof="0">
                <a:ln>
                  <a:noFill/>
                </a:ln>
                <a:solidFill>
                  <a:srgbClr val="1F3750"/>
                </a:solidFill>
                <a:effectLst/>
                <a:uLnTx/>
                <a:uFillTx/>
                <a:latin typeface="Calibri"/>
                <a:ea typeface="+mn-ea"/>
                <a:cs typeface="+mn-cs"/>
              </a:rPr>
              <a:t>Affiliate review</a:t>
            </a:r>
          </a:p>
        </p:txBody>
      </p:sp>
      <p:sp>
        <p:nvSpPr>
          <p:cNvPr id="9" name="Rounded Rectangle 7">
            <a:extLst>
              <a:ext uri="{FF2B5EF4-FFF2-40B4-BE49-F238E27FC236}">
                <a16:creationId xmlns:a16="http://schemas.microsoft.com/office/drawing/2014/main" id="{6202EC81-CC6C-5FBD-BBDA-A1DDE63D0634}"/>
              </a:ext>
            </a:extLst>
          </p:cNvPr>
          <p:cNvSpPr/>
          <p:nvPr/>
        </p:nvSpPr>
        <p:spPr>
          <a:xfrm>
            <a:off x="5833872" y="3108960"/>
            <a:ext cx="1920240" cy="640080"/>
          </a:xfrm>
          <a:prstGeom prst="roundRect">
            <a:avLst/>
          </a:prstGeom>
          <a:solidFill>
            <a:srgbClr val="E1F0F0"/>
          </a:solidFill>
          <a:ln>
            <a:solidFill>
              <a:srgbClr val="2B7A7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1F3750"/>
                </a:solidFill>
              </a:defRPr>
            </a:pPr>
            <a:r>
              <a:rPr kumimoji="0" sz="2000" b="1" i="0" u="none" strike="noStrike" kern="1200" cap="none" spc="0" normalizeH="0" baseline="0" noProof="0">
                <a:ln>
                  <a:noFill/>
                </a:ln>
                <a:solidFill>
                  <a:srgbClr val="1F3750"/>
                </a:solidFill>
                <a:effectLst/>
                <a:uLnTx/>
                <a:uFillTx/>
                <a:latin typeface="Calibri"/>
                <a:ea typeface="+mn-ea"/>
                <a:cs typeface="+mn-cs"/>
              </a:rPr>
              <a:t>Corrections</a:t>
            </a:r>
          </a:p>
        </p:txBody>
      </p:sp>
      <p:sp>
        <p:nvSpPr>
          <p:cNvPr id="11" name="Rounded Rectangle 8">
            <a:extLst>
              <a:ext uri="{FF2B5EF4-FFF2-40B4-BE49-F238E27FC236}">
                <a16:creationId xmlns:a16="http://schemas.microsoft.com/office/drawing/2014/main" id="{EEC68CFA-5090-CAA8-B3AF-E86E5141A7E4}"/>
              </a:ext>
            </a:extLst>
          </p:cNvPr>
          <p:cNvSpPr/>
          <p:nvPr/>
        </p:nvSpPr>
        <p:spPr>
          <a:xfrm>
            <a:off x="8138160" y="4198275"/>
            <a:ext cx="1645920" cy="640080"/>
          </a:xfrm>
          <a:prstGeom prst="roundRect">
            <a:avLst/>
          </a:prstGeom>
          <a:solidFill>
            <a:srgbClr val="F8EFD8"/>
          </a:solidFill>
          <a:ln>
            <a:solidFill>
              <a:srgbClr val="D6A43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1F3750"/>
                </a:solidFill>
              </a:defRPr>
            </a:pPr>
            <a:r>
              <a:rPr kumimoji="0" sz="1900" b="1" i="0" u="none" strike="noStrike" kern="1200" cap="none" spc="0" normalizeH="0" baseline="0" noProof="0">
                <a:ln>
                  <a:noFill/>
                </a:ln>
                <a:solidFill>
                  <a:srgbClr val="1F3750"/>
                </a:solidFill>
                <a:effectLst/>
                <a:uLnTx/>
                <a:uFillTx/>
                <a:latin typeface="Calibri"/>
                <a:ea typeface="+mn-ea"/>
                <a:cs typeface="+mn-cs"/>
              </a:rPr>
              <a:t>FEB 15</a:t>
            </a:r>
          </a:p>
        </p:txBody>
      </p:sp>
    </p:spTree>
    <p:extLst>
      <p:ext uri="{BB962C8B-B14F-4D97-AF65-F5344CB8AC3E}">
        <p14:creationId xmlns:p14="http://schemas.microsoft.com/office/powerpoint/2010/main" val="39884395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AFCS-PPT-Template.potx" id="{80F5829A-D13B-4135-ADDC-111837261912}" vid="{8932AC65-7B3D-449C-9770-4AF7B4F5D9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7824e40-6bda-412f-8f4c-588f30f32d12">
      <Terms xmlns="http://schemas.microsoft.com/office/infopath/2007/PartnerControls"/>
    </lcf76f155ced4ddcb4097134ff3c332f>
    <TaxCatchAll xmlns="336e6f38-4af2-45f6-90b0-677fa659661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7BA26F8E0D85F43BDC5AD5324CF33E5" ma:contentTypeVersion="16" ma:contentTypeDescription="Create a new document." ma:contentTypeScope="" ma:versionID="68c1782182ac247878a5a9b7c859f946">
  <xsd:schema xmlns:xsd="http://www.w3.org/2001/XMLSchema" xmlns:xs="http://www.w3.org/2001/XMLSchema" xmlns:p="http://schemas.microsoft.com/office/2006/metadata/properties" xmlns:ns2="47824e40-6bda-412f-8f4c-588f30f32d12" xmlns:ns3="336e6f38-4af2-45f6-90b0-677fa6596617" targetNamespace="http://schemas.microsoft.com/office/2006/metadata/properties" ma:root="true" ma:fieldsID="f9e53d55f70e6760f398328dd61e3f53" ns2:_="" ns3:_="">
    <xsd:import namespace="47824e40-6bda-412f-8f4c-588f30f32d12"/>
    <xsd:import namespace="336e6f38-4af2-45f6-90b0-677fa659661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824e40-6bda-412f-8f4c-588f30f32d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5c7f97f-d690-47e4-8968-e69384b6ea3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6e6f38-4af2-45f6-90b0-677fa659661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70e25ec-a108-4ae4-a33d-6a3babfe2cd2}" ma:internalName="TaxCatchAll" ma:showField="CatchAllData" ma:web="336e6f38-4af2-45f6-90b0-677fa6596617">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EFC61F-E700-4FA5-9BB2-7620570B7339}">
  <ds:schemaRefs>
    <ds:schemaRef ds:uri="http://schemas.microsoft.com/sharepoint/v3/contenttype/forms"/>
  </ds:schemaRefs>
</ds:datastoreItem>
</file>

<file path=customXml/itemProps2.xml><?xml version="1.0" encoding="utf-8"?>
<ds:datastoreItem xmlns:ds="http://schemas.openxmlformats.org/officeDocument/2006/customXml" ds:itemID="{DB5E411D-FB1D-4B6C-967F-DF36B1F3BEF2}">
  <ds:schemaRefs>
    <ds:schemaRef ds:uri="http://schemas.microsoft.com/office/2006/metadata/properties"/>
    <ds:schemaRef ds:uri="http://schemas.microsoft.com/office/infopath/2007/PartnerControls"/>
    <ds:schemaRef ds:uri="47824e40-6bda-412f-8f4c-588f30f32d12"/>
    <ds:schemaRef ds:uri="336e6f38-4af2-45f6-90b0-677fa6596617"/>
  </ds:schemaRefs>
</ds:datastoreItem>
</file>

<file path=customXml/itemProps3.xml><?xml version="1.0" encoding="utf-8"?>
<ds:datastoreItem xmlns:ds="http://schemas.openxmlformats.org/officeDocument/2006/customXml" ds:itemID="{A142DCB5-8084-4840-A455-D4E85CF15F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824e40-6bda-412f-8f4c-588f30f32d12"/>
    <ds:schemaRef ds:uri="336e6f38-4af2-45f6-90b0-677fa65966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fb58802-ff7a-4bb1-ab21-367ff2ecfc8b}" enabled="0" method="" siteId="{afb58802-ff7a-4bb1-ab21-367ff2ecfc8b}" removed="1"/>
</clbl:labelList>
</file>

<file path=docProps/app.xml><?xml version="1.0" encoding="utf-8"?>
<Properties xmlns="http://schemas.openxmlformats.org/officeDocument/2006/extended-properties" xmlns:vt="http://schemas.openxmlformats.org/officeDocument/2006/docPropsVTypes">
  <Template>NEAFCS-PPT-Template</Template>
  <TotalTime>364</TotalTime>
  <Words>4522</Words>
  <Application>Microsoft Office PowerPoint</Application>
  <PresentationFormat>Widescreen</PresentationFormat>
  <Paragraphs>398</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Arial</vt:lpstr>
      <vt:lpstr>Calibri</vt:lpstr>
      <vt:lpstr>Calibri Light</vt:lpstr>
      <vt:lpstr>Wingdings</vt:lpstr>
      <vt:lpstr>Office Theme</vt:lpstr>
      <vt:lpstr>2027 NEAFCS Awards Programs</vt:lpstr>
      <vt:lpstr>Learning Objectives</vt:lpstr>
      <vt:lpstr>Why NEAFCS is Making Changes</vt:lpstr>
      <vt:lpstr>Look at the Numbers</vt:lpstr>
      <vt:lpstr>What is Changing for 2027</vt:lpstr>
      <vt:lpstr>2027 Submission Flow Process</vt:lpstr>
      <vt:lpstr>Member Prepares</vt:lpstr>
      <vt:lpstr>Affiliate Review</vt:lpstr>
      <vt:lpstr>NEAFCS Awards Portal</vt:lpstr>
      <vt:lpstr>State Winner Form</vt:lpstr>
      <vt:lpstr>NEAFCS Judging</vt:lpstr>
      <vt:lpstr>Your Role as Affiliate VP for Awards</vt:lpstr>
      <vt:lpstr>Build Your Affiliate Timeline</vt:lpstr>
      <vt:lpstr>Affiliate Review</vt:lpstr>
      <vt:lpstr>Using Rubrics &amp; Scoring Tools</vt:lpstr>
      <vt:lpstr>Communication Plan</vt:lpstr>
      <vt:lpstr>Affiliate VP Resource Toolkit</vt:lpstr>
      <vt:lpstr>More Resources</vt:lpstr>
      <vt:lpstr>Before you Launch Your 2027 Affiliate Process</vt:lpstr>
      <vt:lpstr>Create your Action Plan</vt:lpstr>
      <vt:lpstr>Questions</vt:lpstr>
      <vt:lpstr>Questions</vt:lpstr>
      <vt:lpstr>Scenario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Jody Rosen Atkins</dc:creator>
  <cp:lastModifiedBy>Carla Farrand</cp:lastModifiedBy>
  <cp:revision>4</cp:revision>
  <dcterms:created xsi:type="dcterms:W3CDTF">2014-06-26T12:48:25Z</dcterms:created>
  <dcterms:modified xsi:type="dcterms:W3CDTF">2026-09-16T17:51:42Z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0x01010027BA26F8E0D85F43BDC5AD5324CF33E5</vt:lpwstr>
  </property>
  <property fmtid="{D5CDD505-2E9C-101B-9397-08002B2CF9AE}" pid="3" name="MediaServiceImageTags">
    <vt:lpwstr/>
  </property>
</Properties>
</file>